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2"/>
  </p:notesMasterIdLst>
  <p:handoutMasterIdLst>
    <p:handoutMasterId r:id="rId123"/>
  </p:handoutMasterIdLst>
  <p:sldIdLst>
    <p:sldId id="355" r:id="rId2"/>
    <p:sldId id="286" r:id="rId3"/>
    <p:sldId id="378" r:id="rId4"/>
    <p:sldId id="357"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287" r:id="rId26"/>
    <p:sldId id="288" r:id="rId27"/>
    <p:sldId id="347" r:id="rId28"/>
    <p:sldId id="289" r:id="rId29"/>
    <p:sldId id="290" r:id="rId30"/>
    <p:sldId id="348" r:id="rId31"/>
    <p:sldId id="291" r:id="rId32"/>
    <p:sldId id="292" r:id="rId33"/>
    <p:sldId id="349" r:id="rId34"/>
    <p:sldId id="293" r:id="rId35"/>
    <p:sldId id="294" r:id="rId36"/>
    <p:sldId id="295" r:id="rId37"/>
    <p:sldId id="296" r:id="rId38"/>
    <p:sldId id="297" r:id="rId39"/>
    <p:sldId id="275" r:id="rId40"/>
    <p:sldId id="326" r:id="rId41"/>
    <p:sldId id="327" r:id="rId42"/>
    <p:sldId id="257" r:id="rId43"/>
    <p:sldId id="259" r:id="rId44"/>
    <p:sldId id="260" r:id="rId45"/>
    <p:sldId id="262" r:id="rId46"/>
    <p:sldId id="261" r:id="rId47"/>
    <p:sldId id="263" r:id="rId48"/>
    <p:sldId id="264" r:id="rId49"/>
    <p:sldId id="265" r:id="rId50"/>
    <p:sldId id="266" r:id="rId51"/>
    <p:sldId id="267" r:id="rId52"/>
    <p:sldId id="329" r:id="rId53"/>
    <p:sldId id="298" r:id="rId54"/>
    <p:sldId id="258" r:id="rId55"/>
    <p:sldId id="350" r:id="rId56"/>
    <p:sldId id="328" r:id="rId57"/>
    <p:sldId id="279" r:id="rId58"/>
    <p:sldId id="280" r:id="rId59"/>
    <p:sldId id="281" r:id="rId60"/>
    <p:sldId id="282" r:id="rId61"/>
    <p:sldId id="283" r:id="rId62"/>
    <p:sldId id="271" r:id="rId63"/>
    <p:sldId id="272" r:id="rId64"/>
    <p:sldId id="273" r:id="rId65"/>
    <p:sldId id="274" r:id="rId66"/>
    <p:sldId id="284" r:id="rId67"/>
    <p:sldId id="268" r:id="rId68"/>
    <p:sldId id="269" r:id="rId69"/>
    <p:sldId id="276" r:id="rId70"/>
    <p:sldId id="270" r:id="rId71"/>
    <p:sldId id="277" r:id="rId72"/>
    <p:sldId id="330" r:id="rId73"/>
    <p:sldId id="278" r:id="rId74"/>
    <p:sldId id="331" r:id="rId75"/>
    <p:sldId id="332" r:id="rId76"/>
    <p:sldId id="333" r:id="rId77"/>
    <p:sldId id="334" r:id="rId78"/>
    <p:sldId id="351" r:id="rId79"/>
    <p:sldId id="335" r:id="rId80"/>
    <p:sldId id="336" r:id="rId81"/>
    <p:sldId id="337" r:id="rId82"/>
    <p:sldId id="338" r:id="rId83"/>
    <p:sldId id="339" r:id="rId84"/>
    <p:sldId id="340" r:id="rId85"/>
    <p:sldId id="341" r:id="rId86"/>
    <p:sldId id="342" r:id="rId87"/>
    <p:sldId id="299" r:id="rId88"/>
    <p:sldId id="300" r:id="rId89"/>
    <p:sldId id="301" r:id="rId90"/>
    <p:sldId id="379" r:id="rId91"/>
    <p:sldId id="302" r:id="rId92"/>
    <p:sldId id="303" r:id="rId93"/>
    <p:sldId id="304" r:id="rId94"/>
    <p:sldId id="305" r:id="rId95"/>
    <p:sldId id="306" r:id="rId96"/>
    <p:sldId id="307" r:id="rId97"/>
    <p:sldId id="308" r:id="rId98"/>
    <p:sldId id="309" r:id="rId99"/>
    <p:sldId id="310" r:id="rId100"/>
    <p:sldId id="311" r:id="rId101"/>
    <p:sldId id="312" r:id="rId102"/>
    <p:sldId id="313" r:id="rId103"/>
    <p:sldId id="352" r:id="rId104"/>
    <p:sldId id="314" r:id="rId105"/>
    <p:sldId id="315" r:id="rId106"/>
    <p:sldId id="316" r:id="rId107"/>
    <p:sldId id="317" r:id="rId108"/>
    <p:sldId id="318" r:id="rId109"/>
    <p:sldId id="353" r:id="rId110"/>
    <p:sldId id="319" r:id="rId111"/>
    <p:sldId id="320" r:id="rId112"/>
    <p:sldId id="321" r:id="rId113"/>
    <p:sldId id="322" r:id="rId114"/>
    <p:sldId id="323" r:id="rId115"/>
    <p:sldId id="324" r:id="rId116"/>
    <p:sldId id="325" r:id="rId117"/>
    <p:sldId id="343" r:id="rId118"/>
    <p:sldId id="344" r:id="rId119"/>
    <p:sldId id="345" r:id="rId120"/>
    <p:sldId id="346" r:id="rId1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8" autoAdjust="0"/>
    <p:restoredTop sz="94660"/>
  </p:normalViewPr>
  <p:slideViewPr>
    <p:cSldViewPr snapToGrid="0">
      <p:cViewPr>
        <p:scale>
          <a:sx n="80" d="100"/>
          <a:sy n="80" d="100"/>
        </p:scale>
        <p:origin x="-900" y="-22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D446EB-F056-464C-8362-81CB3D693FF0}" type="datetimeFigureOut">
              <a:rPr lang="en-US" smtClean="0"/>
              <a:pPr/>
              <a:t>6/19/2018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5198CA-FD3C-404B-A4BF-C05D65F97D42}"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8C349-29F2-480E-95CE-3BE46A6A96AA}" type="datetimeFigureOut">
              <a:rPr lang="en-US" smtClean="0"/>
              <a:pPr/>
              <a:t>6/19/2018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1112D-1B3B-48DD-BDBB-FA0C15A9CB2F}"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091112D-1B3B-48DD-BDBB-FA0C15A9CB2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091112D-1B3B-48DD-BDBB-FA0C15A9CB2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091112D-1B3B-48DD-BDBB-FA0C15A9CB2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091112D-1B3B-48DD-BDBB-FA0C15A9CB2F}"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091112D-1B3B-48DD-BDBB-FA0C15A9CB2F}"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091112D-1B3B-48DD-BDBB-FA0C15A9CB2F}"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AA6D6A-72A0-484F-A4BA-FC2BE391CF03}" type="datetime1">
              <a:rPr lang="en-IN" smtClean="0"/>
              <a:t>19-06-2018</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186666875"/>
      </p:ext>
    </p:extLst>
  </p:cSld>
  <p:clrMapOvr>
    <a:masterClrMapping/>
  </p:clrMapOvr>
  <p:transition spd="med" advTm="25000">
    <p:sndAc>
      <p:stSnd>
        <p:snd r:embed="rId1" name="bomb.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218F72-0AFA-41D7-BEC1-AE50EF37131B}" type="datetime1">
              <a:rPr lang="en-IN" smtClean="0"/>
              <a:t>19-06-2018</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2401269921"/>
      </p:ext>
    </p:extLst>
  </p:cSld>
  <p:clrMapOvr>
    <a:masterClrMapping/>
  </p:clrMapOvr>
  <p:transition spd="med" advTm="25000">
    <p:sndAc>
      <p:stSnd>
        <p:snd r:embed="rId1" name="bomb.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B83867-B711-42DB-AF53-250D0FABF63C}" type="datetime1">
              <a:rPr lang="en-IN" smtClean="0"/>
              <a:t>19-06-2018</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3F5EDB-AB29-4AB1-A9D2-31D60AE98814}" type="slidenum">
              <a:rPr lang="en-IN" smtClean="0"/>
              <a:pPr/>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787190075"/>
      </p:ext>
    </p:extLst>
  </p:cSld>
  <p:clrMapOvr>
    <a:masterClrMapping/>
  </p:clrMapOvr>
  <p:transition spd="med" advTm="25000">
    <p:sndAc>
      <p:stSnd>
        <p:snd r:embed="rId1" name="bomb.wav" builtIn="1"/>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EB599B0-D416-4657-8EB7-0D4809A45A9C}" type="datetime1">
              <a:rPr lang="en-IN" smtClean="0"/>
              <a:t>19-06-2018</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2814084284"/>
      </p:ext>
    </p:extLst>
  </p:cSld>
  <p:clrMapOvr>
    <a:masterClrMapping/>
  </p:clrMapOvr>
  <p:transition spd="med" advTm="25000">
    <p:sndAc>
      <p:stSnd>
        <p:snd r:embed="rId1" name="bomb.wav" builtIn="1"/>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155777F-4308-4BAE-BA7C-D5C8C4FEEEDB}" type="datetime1">
              <a:rPr lang="en-IN" smtClean="0"/>
              <a:t>19-06-2018</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3F5EDB-AB29-4AB1-A9D2-31D60AE98814}" type="slidenum">
              <a:rPr lang="en-IN" smtClean="0"/>
              <a:pPr/>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276447147"/>
      </p:ext>
    </p:extLst>
  </p:cSld>
  <p:clrMapOvr>
    <a:masterClrMapping/>
  </p:clrMapOvr>
  <p:transition spd="med" advTm="25000">
    <p:sndAc>
      <p:stSnd>
        <p:snd r:embed="rId1" name="bomb.wav" builtIn="1"/>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ADCE58-450D-4501-A3FC-7EB2A2F82E59}" type="datetime1">
              <a:rPr lang="en-IN" smtClean="0"/>
              <a:t>19-06-2018</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391225974"/>
      </p:ext>
    </p:extLst>
  </p:cSld>
  <p:clrMapOvr>
    <a:masterClrMapping/>
  </p:clrMapOvr>
  <p:transition spd="med" advTm="25000">
    <p:sndAc>
      <p:stSnd>
        <p:snd r:embed="rId1" name="bomb.wav" builtIn="1"/>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84A96-2435-4BD6-B26C-A37D5B0B55EE}" type="datetime1">
              <a:rPr lang="en-IN" smtClean="0"/>
              <a:t>19-06-2018</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3672061034"/>
      </p:ext>
    </p:extLst>
  </p:cSld>
  <p:clrMapOvr>
    <a:masterClrMapping/>
  </p:clrMapOvr>
  <p:transition spd="med" advTm="25000">
    <p:sndAc>
      <p:stSnd>
        <p:snd r:embed="rId1" name="bomb.wav" builtIn="1"/>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DDEAC-8071-4926-A02E-BAC22014DB0C}" type="datetime1">
              <a:rPr lang="en-IN" smtClean="0"/>
              <a:t>19-06-2018</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1481736474"/>
      </p:ext>
    </p:extLst>
  </p:cSld>
  <p:clrMapOvr>
    <a:masterClrMapping/>
  </p:clrMapOvr>
  <p:transition spd="med" advTm="25000">
    <p:sndAc>
      <p:stSnd>
        <p:snd r:embed="rId1" name="bomb.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2D54A-7D79-45BF-821B-BA21FBD0CDFA}" type="datetime1">
              <a:rPr lang="en-IN" smtClean="0"/>
              <a:t>19-06-2018</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1593655667"/>
      </p:ext>
    </p:extLst>
  </p:cSld>
  <p:clrMapOvr>
    <a:masterClrMapping/>
  </p:clrMapOvr>
  <p:transition spd="med" advTm="25000">
    <p:sndAc>
      <p:stSnd>
        <p:snd r:embed="rId1" name="bomb.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B191F5-EC7E-4479-9182-F41F83841DA5}" type="datetime1">
              <a:rPr lang="en-IN" smtClean="0"/>
              <a:t>19-06-2018</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2736425259"/>
      </p:ext>
    </p:extLst>
  </p:cSld>
  <p:clrMapOvr>
    <a:masterClrMapping/>
  </p:clrMapOvr>
  <p:transition spd="med" advTm="25000">
    <p:sndAc>
      <p:stSnd>
        <p:snd r:embed="rId1" name="bomb.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8DFB27-42B7-4227-92D1-280AC866EB1D}" type="datetime1">
              <a:rPr lang="en-IN" smtClean="0"/>
              <a:t>19-06-2018</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2258920879"/>
      </p:ext>
    </p:extLst>
  </p:cSld>
  <p:clrMapOvr>
    <a:masterClrMapping/>
  </p:clrMapOvr>
  <p:transition spd="med" advTm="25000">
    <p:sndAc>
      <p:stSnd>
        <p:snd r:embed="rId1" name="bomb.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CB58E-CFE6-45CC-8F08-71815C5D8882}" type="datetime1">
              <a:rPr lang="en-IN" smtClean="0"/>
              <a:t>19-06-2018</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3148518689"/>
      </p:ext>
    </p:extLst>
  </p:cSld>
  <p:clrMapOvr>
    <a:masterClrMapping/>
  </p:clrMapOvr>
  <p:transition spd="med" advTm="25000">
    <p:sndAc>
      <p:stSnd>
        <p:snd r:embed="rId1" name="bomb.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A20551-C190-4BC9-8C37-5DADC2D6B4FE}" type="datetime1">
              <a:rPr lang="en-IN" smtClean="0"/>
              <a:t>19-06-2018</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1900446877"/>
      </p:ext>
    </p:extLst>
  </p:cSld>
  <p:clrMapOvr>
    <a:masterClrMapping/>
  </p:clrMapOvr>
  <p:transition spd="med" advTm="25000">
    <p:sndAc>
      <p:stSnd>
        <p:snd r:embed="rId1" name="bomb.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A35EC-B6E2-474D-BA5E-6B999C12431D}" type="datetime1">
              <a:rPr lang="en-IN" smtClean="0"/>
              <a:t>19-06-2018</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1143359916"/>
      </p:ext>
    </p:extLst>
  </p:cSld>
  <p:clrMapOvr>
    <a:masterClrMapping/>
  </p:clrMapOvr>
  <p:transition spd="med" advTm="25000">
    <p:sndAc>
      <p:stSnd>
        <p:snd r:embed="rId1" name="bomb.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415760-1B6E-44D5-922D-6741FF91A252}" type="datetime1">
              <a:rPr lang="en-IN" smtClean="0"/>
              <a:t>19-06-2018</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4154730105"/>
      </p:ext>
    </p:extLst>
  </p:cSld>
  <p:clrMapOvr>
    <a:masterClrMapping/>
  </p:clrMapOvr>
  <p:transition spd="med" advTm="25000">
    <p:sndAc>
      <p:stSnd>
        <p:snd r:embed="rId1" name="bomb.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FCEF0E-3B96-4FD3-B0E7-D0B782BC8AB1}" type="datetime1">
              <a:rPr lang="en-IN" smtClean="0"/>
              <a:t>19-06-2018</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974394847"/>
      </p:ext>
    </p:extLst>
  </p:cSld>
  <p:clrMapOvr>
    <a:masterClrMapping/>
  </p:clrMapOvr>
  <p:transition spd="med" advTm="25000">
    <p:sndAc>
      <p:stSnd>
        <p:snd r:embed="rId1" name="bomb.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56033C-39C3-407E-8920-8C32C64B0CC4}" type="datetime1">
              <a:rPr lang="en-IN" smtClean="0"/>
              <a:t>19-06-2018</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43F5EDB-AB29-4AB1-A9D2-31D60AE98814}" type="slidenum">
              <a:rPr lang="en-IN" smtClean="0"/>
              <a:pPr/>
              <a:t>‹#›</a:t>
            </a:fld>
            <a:endParaRPr lang="en-IN"/>
          </a:p>
        </p:txBody>
      </p:sp>
    </p:spTree>
    <p:extLst>
      <p:ext uri="{BB962C8B-B14F-4D97-AF65-F5344CB8AC3E}">
        <p14:creationId xmlns="" xmlns:p14="http://schemas.microsoft.com/office/powerpoint/2010/main" val="344961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ransition spd="med" advTm="25000">
    <p:sndAc>
      <p:stSnd>
        <p:snd r:embed="rId18" name="bomb.wav" builtIn="1"/>
      </p:stSnd>
    </p:sndAc>
  </p:transition>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1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package" Target="../embeddings/Microsoft_Office_Excel_Worksheet3.xlsx"/></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package" Target="../embeddings/Microsoft_Office_Excel_Worksheet4.xlsx"/></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package" Target="../embeddings/Microsoft_Office_Excel_Worksheet5.xlsx"/></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package" Target="../embeddings/Microsoft_Office_Excel_Worksheet6.xlsx"/></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package" Target="../embeddings/Microsoft_Office_Excel_Worksheet7.xlsx"/></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package" Target="../embeddings/Microsoft_Office_Excel_Worksheet8.xlsx"/></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package" Target="../embeddings/Microsoft_Office_Excel_Worksheet9.xlsx"/></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package" Target="../embeddings/Microsoft_Office_Excel_Worksheet10.xlsx"/><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7.png"/><Relationship Id="rId4" Type="http://schemas.openxmlformats.org/officeDocument/2006/relationships/package" Target="../embeddings/Microsoft_Office_Excel_Worksheet11.xlsx"/></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C87C18C-4FF7-42C2-9170-C96AE0E2E11D}"/>
              </a:ext>
            </a:extLst>
          </p:cNvPr>
          <p:cNvSpPr>
            <a:spLocks noGrp="1"/>
          </p:cNvSpPr>
          <p:nvPr>
            <p:ph type="title"/>
          </p:nvPr>
        </p:nvSpPr>
        <p:spPr>
          <a:xfrm>
            <a:off x="1981200" y="274638"/>
            <a:ext cx="8229600" cy="1782762"/>
          </a:xfrm>
        </p:spPr>
        <p:txBody>
          <a:bodyPr>
            <a:normAutofit/>
          </a:bodyPr>
          <a:lstStyle/>
          <a:p>
            <a:pPr algn="ctr"/>
            <a:r>
              <a:rPr lang="en-US" sz="3400" dirty="0">
                <a:solidFill>
                  <a:schemeClr val="accent1">
                    <a:lumMod val="75000"/>
                  </a:schemeClr>
                </a:solidFill>
                <a:latin typeface="Italic" pitchFamily="2" charset="0"/>
                <a:cs typeface="Italic" pitchFamily="2" charset="0"/>
              </a:rPr>
              <a:t>Pradhan Mantri Awas Yojana Housing for All (Urban)</a:t>
            </a:r>
            <a:br>
              <a:rPr lang="en-US" sz="3400" dirty="0">
                <a:solidFill>
                  <a:schemeClr val="accent1">
                    <a:lumMod val="75000"/>
                  </a:schemeClr>
                </a:solidFill>
                <a:latin typeface="Italic" pitchFamily="2" charset="0"/>
                <a:cs typeface="Italic" pitchFamily="2" charset="0"/>
              </a:rPr>
            </a:br>
            <a:r>
              <a:rPr lang="en-US" sz="3400" dirty="0">
                <a:solidFill>
                  <a:schemeClr val="accent1">
                    <a:lumMod val="75000"/>
                  </a:schemeClr>
                </a:solidFill>
                <a:latin typeface="Italic" pitchFamily="2" charset="0"/>
                <a:cs typeface="Italic" pitchFamily="2" charset="0"/>
              </a:rPr>
              <a:t> In AP state</a:t>
            </a:r>
            <a:endParaRPr lang="en-IN" sz="3400" dirty="0">
              <a:solidFill>
                <a:schemeClr val="accent1">
                  <a:lumMod val="75000"/>
                </a:schemeClr>
              </a:solidFill>
              <a:latin typeface="Italic" pitchFamily="2" charset="0"/>
              <a:cs typeface="Italic" pitchFamily="2" charset="0"/>
            </a:endParaRPr>
          </a:p>
        </p:txBody>
      </p:sp>
      <p:sp>
        <p:nvSpPr>
          <p:cNvPr id="2" name="Content Placeholder 1">
            <a:extLst>
              <a:ext uri="{FF2B5EF4-FFF2-40B4-BE49-F238E27FC236}">
                <a16:creationId xmlns="" xmlns:a16="http://schemas.microsoft.com/office/drawing/2014/main" id="{32E41A7F-1A6E-4CE3-8F40-6D1955570962}"/>
              </a:ext>
            </a:extLst>
          </p:cNvPr>
          <p:cNvSpPr>
            <a:spLocks noGrp="1"/>
          </p:cNvSpPr>
          <p:nvPr>
            <p:ph idx="1"/>
          </p:nvPr>
        </p:nvSpPr>
        <p:spPr>
          <a:xfrm>
            <a:off x="1981200" y="1905000"/>
            <a:ext cx="8769658" cy="4419600"/>
          </a:xfrm>
        </p:spPr>
        <p:txBody>
          <a:bodyPr>
            <a:normAutofit fontScale="55000" lnSpcReduction="20000"/>
          </a:bodyPr>
          <a:lstStyle/>
          <a:p>
            <a:pPr marL="109728" indent="0" algn="ctr">
              <a:lnSpc>
                <a:spcPct val="160000"/>
              </a:lnSpc>
              <a:buNone/>
            </a:pPr>
            <a:r>
              <a:rPr lang="en-IN" sz="3200" b="1" dirty="0">
                <a:effectLst>
                  <a:outerShdw blurRad="38100" dist="38100" dir="2700000" algn="tl">
                    <a:srgbClr val="000000">
                      <a:alpha val="43137"/>
                    </a:srgbClr>
                  </a:outerShdw>
                </a:effectLst>
                <a:latin typeface="Italic" pitchFamily="2" charset="0"/>
                <a:cs typeface="Italic" pitchFamily="2" charset="0"/>
              </a:rPr>
              <a:t>Presentation </a:t>
            </a:r>
          </a:p>
          <a:p>
            <a:pPr marL="109728" indent="0" algn="ctr">
              <a:lnSpc>
                <a:spcPct val="160000"/>
              </a:lnSpc>
              <a:buNone/>
            </a:pPr>
            <a:r>
              <a:rPr lang="en-IN" sz="3200" b="1" dirty="0">
                <a:effectLst>
                  <a:outerShdw blurRad="38100" dist="38100" dir="2700000" algn="tl">
                    <a:srgbClr val="000000">
                      <a:alpha val="43137"/>
                    </a:srgbClr>
                  </a:outerShdw>
                </a:effectLst>
                <a:latin typeface="Italic" pitchFamily="2" charset="0"/>
                <a:cs typeface="Italic" pitchFamily="2" charset="0"/>
              </a:rPr>
              <a:t>on </a:t>
            </a:r>
          </a:p>
          <a:p>
            <a:pPr marL="109728" indent="0" algn="ctr">
              <a:lnSpc>
                <a:spcPct val="160000"/>
              </a:lnSpc>
              <a:buNone/>
            </a:pPr>
            <a:r>
              <a:rPr lang="en-IN" sz="3200" b="1" dirty="0">
                <a:effectLst>
                  <a:outerShdw blurRad="38100" dist="38100" dir="2700000" algn="tl">
                    <a:srgbClr val="000000">
                      <a:alpha val="43137"/>
                    </a:srgbClr>
                  </a:outerShdw>
                </a:effectLst>
                <a:latin typeface="Italic" pitchFamily="2" charset="0"/>
                <a:cs typeface="Italic" pitchFamily="2" charset="0"/>
              </a:rPr>
              <a:t>Quality Assurance of Finishing works</a:t>
            </a:r>
          </a:p>
          <a:p>
            <a:pPr marL="109728" indent="0" algn="ctr">
              <a:lnSpc>
                <a:spcPct val="160000"/>
              </a:lnSpc>
              <a:buNone/>
            </a:pPr>
            <a:r>
              <a:rPr lang="en-IN" sz="3200" b="1" dirty="0">
                <a:effectLst>
                  <a:outerShdw blurRad="38100" dist="38100" dir="2700000" algn="tl">
                    <a:srgbClr val="000000">
                      <a:alpha val="43137"/>
                    </a:srgbClr>
                  </a:outerShdw>
                </a:effectLst>
                <a:latin typeface="Italic" pitchFamily="2" charset="0"/>
                <a:cs typeface="Italic" pitchFamily="2" charset="0"/>
              </a:rPr>
              <a:t> (Flooring, Doors &amp; Windows, Water supply &amp; Sanitation and Electrification)</a:t>
            </a:r>
            <a:r>
              <a:rPr lang="en-IN" sz="3200" b="1" dirty="0">
                <a:solidFill>
                  <a:schemeClr val="accent1">
                    <a:lumMod val="75000"/>
                  </a:schemeClr>
                </a:solidFill>
                <a:effectLst>
                  <a:outerShdw blurRad="38100" dist="38100" dir="2700000" algn="tl">
                    <a:srgbClr val="000000">
                      <a:alpha val="43137"/>
                    </a:srgbClr>
                  </a:outerShdw>
                </a:effectLst>
                <a:latin typeface="Italic" pitchFamily="2" charset="0"/>
                <a:cs typeface="Italic" pitchFamily="2" charset="0"/>
              </a:rPr>
              <a:t> </a:t>
            </a:r>
            <a:endParaRPr lang="en-IN" b="1" dirty="0">
              <a:solidFill>
                <a:schemeClr val="accent1">
                  <a:lumMod val="75000"/>
                </a:schemeClr>
              </a:solidFill>
              <a:effectLst>
                <a:outerShdw blurRad="38100" dist="38100" dir="2700000" algn="tl">
                  <a:srgbClr val="000000">
                    <a:alpha val="43137"/>
                  </a:srgbClr>
                </a:outerShdw>
              </a:effectLst>
              <a:latin typeface="Italic" pitchFamily="2" charset="0"/>
              <a:cs typeface="Italic" pitchFamily="2" charset="0"/>
            </a:endParaRPr>
          </a:p>
          <a:p>
            <a:pPr marL="109728" indent="0" algn="ctr">
              <a:lnSpc>
                <a:spcPct val="160000"/>
              </a:lnSpc>
              <a:buNone/>
            </a:pPr>
            <a:r>
              <a:rPr lang="en-IN" sz="3200" dirty="0">
                <a:solidFill>
                  <a:srgbClr val="FF0000"/>
                </a:solidFill>
                <a:effectLst>
                  <a:outerShdw blurRad="38100" dist="38100" dir="2700000" algn="tl">
                    <a:srgbClr val="000000">
                      <a:alpha val="43137"/>
                    </a:srgbClr>
                  </a:outerShdw>
                </a:effectLst>
                <a:latin typeface="Italic" pitchFamily="2" charset="0"/>
                <a:cs typeface="Italic" pitchFamily="2" charset="0"/>
              </a:rPr>
              <a:t>BY</a:t>
            </a:r>
          </a:p>
          <a:p>
            <a:pPr marL="109728" indent="0" algn="ctr">
              <a:lnSpc>
                <a:spcPct val="160000"/>
              </a:lnSpc>
              <a:buNone/>
            </a:pPr>
            <a:r>
              <a:rPr lang="en-IN" sz="3200" dirty="0" err="1" smtClean="0">
                <a:solidFill>
                  <a:srgbClr val="FF0000"/>
                </a:solidFill>
                <a:effectLst>
                  <a:outerShdw blurRad="38100" dist="38100" dir="2700000" algn="tl">
                    <a:srgbClr val="000000">
                      <a:alpha val="43137"/>
                    </a:srgbClr>
                  </a:outerShdw>
                </a:effectLst>
                <a:latin typeface="Italic" pitchFamily="2" charset="0"/>
                <a:cs typeface="Italic" pitchFamily="2" charset="0"/>
              </a:rPr>
              <a:t>Er</a:t>
            </a:r>
            <a:r>
              <a:rPr lang="en-IN" sz="3200" dirty="0" smtClean="0">
                <a:solidFill>
                  <a:srgbClr val="FF0000"/>
                </a:solidFill>
                <a:effectLst>
                  <a:outerShdw blurRad="38100" dist="38100" dir="2700000" algn="tl">
                    <a:srgbClr val="000000">
                      <a:alpha val="43137"/>
                    </a:srgbClr>
                  </a:outerShdw>
                </a:effectLst>
                <a:latin typeface="Italic" pitchFamily="2" charset="0"/>
                <a:cs typeface="Italic" pitchFamily="2" charset="0"/>
              </a:rPr>
              <a:t>. </a:t>
            </a:r>
            <a:r>
              <a:rPr lang="en-IN" sz="3200" dirty="0" smtClean="0">
                <a:solidFill>
                  <a:srgbClr val="FF0000"/>
                </a:solidFill>
                <a:effectLst>
                  <a:outerShdw blurRad="38100" dist="38100" dir="2700000" algn="tl">
                    <a:srgbClr val="000000">
                      <a:alpha val="43137"/>
                    </a:srgbClr>
                  </a:outerShdw>
                </a:effectLst>
                <a:latin typeface="Italic" pitchFamily="2" charset="0"/>
                <a:cs typeface="Italic" pitchFamily="2" charset="0"/>
              </a:rPr>
              <a:t>Y</a:t>
            </a:r>
            <a:r>
              <a:rPr lang="en-IN" sz="3200" dirty="0">
                <a:solidFill>
                  <a:srgbClr val="FF0000"/>
                </a:solidFill>
                <a:effectLst>
                  <a:outerShdw blurRad="38100" dist="38100" dir="2700000" algn="tl">
                    <a:srgbClr val="000000">
                      <a:alpha val="43137"/>
                    </a:srgbClr>
                  </a:outerShdw>
                </a:effectLst>
                <a:latin typeface="Italic" pitchFamily="2" charset="0"/>
                <a:cs typeface="Italic" pitchFamily="2" charset="0"/>
              </a:rPr>
              <a:t>. R. SUBRAMANYAM; M.TECH., F.I.E.,</a:t>
            </a:r>
          </a:p>
          <a:p>
            <a:pPr marL="109728" indent="0" algn="ctr">
              <a:lnSpc>
                <a:spcPct val="160000"/>
              </a:lnSpc>
              <a:buNone/>
            </a:pPr>
            <a:r>
              <a:rPr lang="en-IN" sz="3200" dirty="0">
                <a:solidFill>
                  <a:srgbClr val="FF0000"/>
                </a:solidFill>
                <a:effectLst>
                  <a:outerShdw blurRad="38100" dist="38100" dir="2700000" algn="tl">
                    <a:srgbClr val="000000">
                      <a:alpha val="43137"/>
                    </a:srgbClr>
                  </a:outerShdw>
                </a:effectLst>
                <a:latin typeface="Italic" pitchFamily="2" charset="0"/>
                <a:cs typeface="Italic" pitchFamily="2" charset="0"/>
              </a:rPr>
              <a:t>Chief Technical Officer (Quality Control)</a:t>
            </a:r>
          </a:p>
          <a:p>
            <a:pPr marL="109728" indent="0" algn="ctr">
              <a:lnSpc>
                <a:spcPct val="160000"/>
              </a:lnSpc>
              <a:buNone/>
            </a:pPr>
            <a:r>
              <a:rPr lang="en-IN" sz="3200" dirty="0">
                <a:solidFill>
                  <a:srgbClr val="FF0000"/>
                </a:solidFill>
                <a:effectLst>
                  <a:outerShdw blurRad="38100" dist="38100" dir="2700000" algn="tl">
                    <a:srgbClr val="000000">
                      <a:alpha val="43137"/>
                    </a:srgbClr>
                  </a:outerShdw>
                </a:effectLst>
                <a:latin typeface="Italic" pitchFamily="2" charset="0"/>
                <a:cs typeface="Italic" pitchFamily="2" charset="0"/>
              </a:rPr>
              <a:t>APTIDCO</a:t>
            </a:r>
          </a:p>
          <a:p>
            <a:pPr marL="109728" indent="0">
              <a:buNone/>
            </a:pPr>
            <a:endParaRPr lang="en-IN"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1</a:t>
            </a:fld>
            <a:endParaRPr lang="en-IN"/>
          </a:p>
        </p:txBody>
      </p:sp>
      <p:pic>
        <p:nvPicPr>
          <p:cNvPr id="6" name="Picture 5" descr="sir image.jpg"/>
          <p:cNvPicPr>
            <a:picLocks noGrp="1" noChangeAspect="1"/>
          </p:cNvPicPr>
          <p:nvPr isPhoto="1"/>
        </p:nvPicPr>
        <p:blipFill>
          <a:blip r:embed="rId4" cstate="print">
            <a:lum/>
          </a:blip>
          <a:stretch>
            <a:fillRect/>
          </a:stretch>
        </p:blipFill>
        <p:spPr>
          <a:xfrm>
            <a:off x="8595112" y="3857646"/>
            <a:ext cx="2694363" cy="2834099"/>
          </a:xfrm>
          <a:prstGeom prst="rect">
            <a:avLst/>
          </a:prstGeom>
          <a:noFill/>
          <a:ln>
            <a:noFill/>
          </a:ln>
        </p:spPr>
      </p:pic>
    </p:spTree>
    <p:extLst>
      <p:ext uri="{BB962C8B-B14F-4D97-AF65-F5344CB8AC3E}">
        <p14:creationId xmlns="" xmlns:p14="http://schemas.microsoft.com/office/powerpoint/2010/main" val="2272341658"/>
      </p:ext>
    </p:extLst>
  </p:cSld>
  <p:clrMapOvr>
    <a:masterClrMapping/>
  </p:clrMapOvr>
  <p:transition spd="med" advTm="8047">
    <p:sndAc>
      <p:stSnd>
        <p:snd r:embed="rId3" name="bomb.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B4A63BD-3AFE-4433-8B48-E3FED6CFD04A}"/>
              </a:ext>
            </a:extLst>
          </p:cNvPr>
          <p:cNvPicPr>
            <a:picLocks noChangeAspect="1"/>
          </p:cNvPicPr>
          <p:nvPr/>
        </p:nvPicPr>
        <p:blipFill>
          <a:blip r:embed="rId3"/>
          <a:stretch>
            <a:fillRect/>
          </a:stretch>
        </p:blipFill>
        <p:spPr>
          <a:xfrm>
            <a:off x="3847652" y="0"/>
            <a:ext cx="4496695" cy="6858000"/>
          </a:xfrm>
          <a:prstGeom prst="rect">
            <a:avLst/>
          </a:prstGeom>
        </p:spPr>
      </p:pic>
      <p:sp>
        <p:nvSpPr>
          <p:cNvPr id="3" name="Slide Number Placeholder 2"/>
          <p:cNvSpPr>
            <a:spLocks noGrp="1"/>
          </p:cNvSpPr>
          <p:nvPr>
            <p:ph type="sldNum" sz="quarter" idx="12"/>
          </p:nvPr>
        </p:nvSpPr>
        <p:spPr/>
        <p:txBody>
          <a:bodyPr/>
          <a:lstStyle/>
          <a:p>
            <a:fld id="{443F5EDB-AB29-4AB1-A9D2-31D60AE98814}" type="slidenum">
              <a:rPr lang="en-IN" smtClean="0"/>
              <a:pPr/>
              <a:t>10</a:t>
            </a:fld>
            <a:endParaRPr lang="en-IN"/>
          </a:p>
        </p:txBody>
      </p:sp>
    </p:spTree>
    <p:extLst>
      <p:ext uri="{BB962C8B-B14F-4D97-AF65-F5344CB8AC3E}">
        <p14:creationId xmlns:p14="http://schemas.microsoft.com/office/powerpoint/2010/main" xmlns="" val="2918307792"/>
      </p:ext>
    </p:extLst>
  </p:cSld>
  <p:clrMapOvr>
    <a:masterClrMapping/>
  </p:clrMapOvr>
  <p:transition spd="med" advTm="25000">
    <p:sndAc>
      <p:stSnd>
        <p:snd r:embed="rId2" name="bomb.wav" builtIn="1"/>
      </p:stSnd>
    </p:sndAc>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7490549-AA6A-4AD1-8A00-174AA4423429}"/>
              </a:ext>
            </a:extLst>
          </p:cNvPr>
          <p:cNvSpPr>
            <a:spLocks noGrp="1"/>
          </p:cNvSpPr>
          <p:nvPr>
            <p:ph idx="1"/>
          </p:nvPr>
        </p:nvSpPr>
        <p:spPr>
          <a:xfrm>
            <a:off x="1401288" y="783771"/>
            <a:ext cx="10082151" cy="5700156"/>
          </a:xfrm>
        </p:spPr>
        <p:txBody>
          <a:bodyPr>
            <a:noAutofit/>
          </a:bodyPr>
          <a:lstStyle/>
          <a:p>
            <a:pPr>
              <a:lnSpc>
                <a:spcPct val="150000"/>
              </a:lnSpc>
            </a:pPr>
            <a:r>
              <a:rPr lang="en-US" sz="2800" dirty="0">
                <a:latin typeface="Antique Olive" pitchFamily="34" charset="0"/>
              </a:rPr>
              <a:t>Branch Distribution Boards shall be provided with a fuse or a miniature circuit – breaker or both of adequate rating/setting on the life conductor each circuit and the earthed neutral conductor shall be connected to a common link and the capable of being disconnected individually for testing purposes. </a:t>
            </a:r>
            <a:endParaRPr lang="en-US" sz="2800" dirty="0" smtClean="0">
              <a:latin typeface="Antique Olive" pitchFamily="34" charset="0"/>
            </a:endParaRPr>
          </a:p>
          <a:p>
            <a:pPr>
              <a:lnSpc>
                <a:spcPct val="150000"/>
              </a:lnSpc>
            </a:pPr>
            <a:r>
              <a:rPr lang="en-US" sz="2800" dirty="0" smtClean="0">
                <a:latin typeface="Antique Olive" pitchFamily="34" charset="0"/>
              </a:rPr>
              <a:t>At </a:t>
            </a:r>
            <a:r>
              <a:rPr lang="en-US" sz="2800" dirty="0">
                <a:latin typeface="Antique Olive" pitchFamily="34" charset="0"/>
              </a:rPr>
              <a:t>least one spare circuit of the same capacity shall be provided on each branch distribution board. </a:t>
            </a:r>
            <a:endParaRPr lang="en-IN" sz="2800" dirty="0">
              <a:latin typeface="Antique Olive" pitchFamily="34" charset="0"/>
            </a:endParaRPr>
          </a:p>
        </p:txBody>
      </p:sp>
      <p:sp>
        <p:nvSpPr>
          <p:cNvPr id="3" name="Title 2">
            <a:extLst>
              <a:ext uri="{FF2B5EF4-FFF2-40B4-BE49-F238E27FC236}">
                <a16:creationId xmlns="" xmlns:a16="http://schemas.microsoft.com/office/drawing/2014/main" id="{CEC63B2C-0471-42B7-89B8-874132F9A66D}"/>
              </a:ext>
            </a:extLst>
          </p:cNvPr>
          <p:cNvSpPr>
            <a:spLocks noGrp="1"/>
          </p:cNvSpPr>
          <p:nvPr>
            <p:ph type="title"/>
          </p:nvPr>
        </p:nvSpPr>
        <p:spPr>
          <a:xfrm>
            <a:off x="2272292" y="220348"/>
            <a:ext cx="8911687" cy="919683"/>
          </a:xfrm>
        </p:spPr>
        <p:txBody>
          <a:bodyPr>
            <a:normAutofit/>
          </a:bodyPr>
          <a:lstStyle/>
          <a:p>
            <a:pPr algn="ctr"/>
            <a:r>
              <a:rPr lang="en-IN" sz="4000" dirty="0">
                <a:solidFill>
                  <a:srgbClr val="0070C0"/>
                </a:solidFill>
                <a:latin typeface="Algerian" pitchFamily="82" charset="0"/>
              </a:rPr>
              <a:t>Branch Distribution </a:t>
            </a:r>
            <a:r>
              <a:rPr lang="en-IN" sz="4000" dirty="0" smtClean="0">
                <a:solidFill>
                  <a:srgbClr val="0070C0"/>
                </a:solidFill>
                <a:latin typeface="Algerian" pitchFamily="82" charset="0"/>
              </a:rPr>
              <a:t>Boards</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100</a:t>
            </a:fld>
            <a:endParaRPr lang="en-IN"/>
          </a:p>
        </p:txBody>
      </p:sp>
    </p:spTree>
    <p:extLst>
      <p:ext uri="{BB962C8B-B14F-4D97-AF65-F5344CB8AC3E}">
        <p14:creationId xmlns="" xmlns:p14="http://schemas.microsoft.com/office/powerpoint/2010/main" val="2119921655"/>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537A6B4-F128-40E9-BE62-2B607AA239E7}"/>
              </a:ext>
            </a:extLst>
          </p:cNvPr>
          <p:cNvSpPr>
            <a:spLocks noGrp="1"/>
          </p:cNvSpPr>
          <p:nvPr>
            <p:ph idx="1"/>
          </p:nvPr>
        </p:nvSpPr>
        <p:spPr>
          <a:xfrm>
            <a:off x="1531917" y="878774"/>
            <a:ext cx="9429007" cy="5704588"/>
          </a:xfrm>
        </p:spPr>
        <p:txBody>
          <a:bodyPr>
            <a:noAutofit/>
          </a:bodyPr>
          <a:lstStyle/>
          <a:p>
            <a:pPr>
              <a:lnSpc>
                <a:spcPct val="160000"/>
              </a:lnSpc>
            </a:pPr>
            <a:r>
              <a:rPr lang="en-US" sz="2400" dirty="0">
                <a:latin typeface="Antique Olive" pitchFamily="34" charset="0"/>
              </a:rPr>
              <a:t>In residential installations lights and fans may be wired on a common circuit. Such sub-circuit shall not have more than a total of ten points of lights, fans and socket outlets.</a:t>
            </a:r>
          </a:p>
          <a:p>
            <a:pPr>
              <a:lnSpc>
                <a:spcPct val="160000"/>
              </a:lnSpc>
            </a:pPr>
            <a:r>
              <a:rPr lang="en-US" sz="2400" dirty="0">
                <a:latin typeface="Antique Olive" pitchFamily="34" charset="0"/>
              </a:rPr>
              <a:t> The load of such circuit shall be restricted to 800 watts. If a separate fan circuit is provided, the number of fans in the circuit shall not exceed ten. Power sub-circuits shall be designed according to the load but in no case shall there be more than two outlets on each-circuit.</a:t>
            </a:r>
            <a:endParaRPr lang="en-IN" sz="2400" dirty="0">
              <a:latin typeface="Antique Olive" pitchFamily="34" charset="0"/>
            </a:endParaRPr>
          </a:p>
        </p:txBody>
      </p:sp>
      <p:sp>
        <p:nvSpPr>
          <p:cNvPr id="3" name="Title 2">
            <a:extLst>
              <a:ext uri="{FF2B5EF4-FFF2-40B4-BE49-F238E27FC236}">
                <a16:creationId xmlns="" xmlns:a16="http://schemas.microsoft.com/office/drawing/2014/main" id="{2F09612E-9B45-4836-878B-DCADC7DBB079}"/>
              </a:ext>
            </a:extLst>
          </p:cNvPr>
          <p:cNvSpPr>
            <a:spLocks noGrp="1"/>
          </p:cNvSpPr>
          <p:nvPr>
            <p:ph type="title"/>
          </p:nvPr>
        </p:nvSpPr>
        <p:spPr>
          <a:xfrm>
            <a:off x="2331668" y="172847"/>
            <a:ext cx="8911687" cy="907808"/>
          </a:xfrm>
        </p:spPr>
        <p:txBody>
          <a:bodyPr>
            <a:normAutofit/>
          </a:bodyPr>
          <a:lstStyle/>
          <a:p>
            <a:r>
              <a:rPr lang="en-IN" sz="4000" dirty="0">
                <a:solidFill>
                  <a:srgbClr val="0070C0"/>
                </a:solidFill>
                <a:latin typeface="Algerian" pitchFamily="82" charset="0"/>
              </a:rPr>
              <a:t>Branch Distribution Boards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101</a:t>
            </a:fld>
            <a:endParaRPr lang="en-IN"/>
          </a:p>
        </p:txBody>
      </p:sp>
    </p:spTree>
    <p:extLst>
      <p:ext uri="{BB962C8B-B14F-4D97-AF65-F5344CB8AC3E}">
        <p14:creationId xmlns="" xmlns:p14="http://schemas.microsoft.com/office/powerpoint/2010/main" val="46128228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0E82405-DFEF-4DFE-AAB5-9D313D1F94CA}"/>
              </a:ext>
            </a:extLst>
          </p:cNvPr>
          <p:cNvSpPr>
            <a:spLocks noGrp="1"/>
          </p:cNvSpPr>
          <p:nvPr>
            <p:ph idx="1"/>
          </p:nvPr>
        </p:nvSpPr>
        <p:spPr>
          <a:xfrm>
            <a:off x="961901" y="427512"/>
            <a:ext cx="10640291" cy="6210794"/>
          </a:xfrm>
        </p:spPr>
        <p:txBody>
          <a:bodyPr>
            <a:noAutofit/>
          </a:bodyPr>
          <a:lstStyle/>
          <a:p>
            <a:pPr marL="109728" indent="0">
              <a:buNone/>
            </a:pPr>
            <a:endParaRPr lang="en-IN" sz="2400" b="1" dirty="0" smtClean="0">
              <a:latin typeface="Antique Olive" pitchFamily="34" charset="0"/>
            </a:endParaRPr>
          </a:p>
          <a:p>
            <a:pPr marL="109728" indent="0">
              <a:buNone/>
            </a:pPr>
            <a:r>
              <a:rPr lang="en-IN" sz="3200" b="1" dirty="0" smtClean="0">
                <a:latin typeface="Antique Olive" pitchFamily="34" charset="0"/>
              </a:rPr>
              <a:t>Provision </a:t>
            </a:r>
            <a:r>
              <a:rPr lang="en-IN" sz="3200" b="1" dirty="0">
                <a:latin typeface="Antique Olive" pitchFamily="34" charset="0"/>
              </a:rPr>
              <a:t>for Maximum Load</a:t>
            </a:r>
          </a:p>
          <a:p>
            <a:pPr>
              <a:lnSpc>
                <a:spcPct val="170000"/>
              </a:lnSpc>
            </a:pPr>
            <a:r>
              <a:rPr lang="en-US" sz="2400" dirty="0">
                <a:latin typeface="Antique Olive" pitchFamily="34" charset="0"/>
              </a:rPr>
              <a:t>All conductors, switches and accessories shall be of such size as to be capable of carrying, without their respective ratings being exceeded, the maximum current which will normally flow through them.</a:t>
            </a:r>
          </a:p>
          <a:p>
            <a:pPr marL="109728" indent="0">
              <a:lnSpc>
                <a:spcPct val="170000"/>
              </a:lnSpc>
              <a:buNone/>
            </a:pPr>
            <a:r>
              <a:rPr lang="en-US" sz="2400" b="1" dirty="0">
                <a:latin typeface="Antique Olive" pitchFamily="34" charset="0"/>
              </a:rPr>
              <a:t>Estimation of Load Requirements</a:t>
            </a:r>
            <a:r>
              <a:rPr lang="en-US" sz="2400" dirty="0">
                <a:latin typeface="Antique Olive" pitchFamily="34" charset="0"/>
              </a:rPr>
              <a:t>:</a:t>
            </a:r>
          </a:p>
          <a:p>
            <a:pPr>
              <a:lnSpc>
                <a:spcPct val="170000"/>
              </a:lnSpc>
            </a:pPr>
            <a:r>
              <a:rPr lang="en-US" sz="2400" dirty="0">
                <a:latin typeface="Antique Olive" pitchFamily="34" charset="0"/>
              </a:rPr>
              <a:t> In estimating the current to be carried by any Conductor the following ratings shall be taken, unless the actual values are known or specified for these </a:t>
            </a:r>
            <a:r>
              <a:rPr lang="en-US" sz="2400" dirty="0" smtClean="0">
                <a:latin typeface="Antique Olive" pitchFamily="34" charset="0"/>
              </a:rPr>
              <a:t>elements</a:t>
            </a:r>
            <a:endParaRPr lang="en-US" dirty="0">
              <a:latin typeface="Antique Olive" pitchFamily="34" charset="0"/>
            </a:endParaRPr>
          </a:p>
        </p:txBody>
      </p:sp>
      <p:sp>
        <p:nvSpPr>
          <p:cNvPr id="3" name="Title 2">
            <a:extLst>
              <a:ext uri="{FF2B5EF4-FFF2-40B4-BE49-F238E27FC236}">
                <a16:creationId xmlns="" xmlns:a16="http://schemas.microsoft.com/office/drawing/2014/main" id="{1C6FEBEF-2710-4663-93D4-3AE12A200DF6}"/>
              </a:ext>
            </a:extLst>
          </p:cNvPr>
          <p:cNvSpPr>
            <a:spLocks noGrp="1"/>
          </p:cNvSpPr>
          <p:nvPr>
            <p:ph type="title"/>
          </p:nvPr>
        </p:nvSpPr>
        <p:spPr>
          <a:xfrm>
            <a:off x="2093026" y="0"/>
            <a:ext cx="8153400" cy="792162"/>
          </a:xfrm>
        </p:spPr>
        <p:txBody>
          <a:bodyPr>
            <a:normAutofit/>
          </a:bodyPr>
          <a:lstStyle/>
          <a:p>
            <a:pPr algn="ctr"/>
            <a:r>
              <a:rPr lang="en-IN" sz="4000" dirty="0">
                <a:solidFill>
                  <a:srgbClr val="0070C0"/>
                </a:solidFill>
                <a:latin typeface="Algerian" pitchFamily="82" charset="0"/>
              </a:rPr>
              <a:t>Wiring</a:t>
            </a:r>
          </a:p>
        </p:txBody>
      </p:sp>
      <p:sp>
        <p:nvSpPr>
          <p:cNvPr id="5" name="Slide Number Placeholder 4"/>
          <p:cNvSpPr>
            <a:spLocks noGrp="1"/>
          </p:cNvSpPr>
          <p:nvPr>
            <p:ph type="sldNum" sz="quarter" idx="12"/>
          </p:nvPr>
        </p:nvSpPr>
        <p:spPr/>
        <p:txBody>
          <a:bodyPr/>
          <a:lstStyle/>
          <a:p>
            <a:fld id="{443F5EDB-AB29-4AB1-A9D2-31D60AE98814}" type="slidenum">
              <a:rPr lang="en-IN" smtClean="0"/>
              <a:pPr/>
              <a:t>102</a:t>
            </a:fld>
            <a:endParaRPr lang="en-IN"/>
          </a:p>
        </p:txBody>
      </p:sp>
    </p:spTree>
    <p:extLst>
      <p:ext uri="{BB962C8B-B14F-4D97-AF65-F5344CB8AC3E}">
        <p14:creationId xmlns="" xmlns:p14="http://schemas.microsoft.com/office/powerpoint/2010/main" val="1939656509"/>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284" y="190005"/>
            <a:ext cx="8911687" cy="985652"/>
          </a:xfrm>
        </p:spPr>
        <p:txBody>
          <a:bodyPr>
            <a:normAutofit/>
          </a:bodyPr>
          <a:lstStyle/>
          <a:p>
            <a:pPr algn="ctr"/>
            <a:r>
              <a:rPr lang="en-IN" sz="4000" dirty="0" smtClean="0">
                <a:solidFill>
                  <a:srgbClr val="0070C0"/>
                </a:solidFill>
                <a:latin typeface="Algerian" pitchFamily="82" charset="0"/>
              </a:rPr>
              <a:t>Wiring</a:t>
            </a:r>
            <a:endParaRPr lang="en-US" sz="4000" dirty="0"/>
          </a:p>
        </p:txBody>
      </p:sp>
      <p:sp>
        <p:nvSpPr>
          <p:cNvPr id="3" name="Content Placeholder 2"/>
          <p:cNvSpPr>
            <a:spLocks noGrp="1"/>
          </p:cNvSpPr>
          <p:nvPr>
            <p:ph idx="1"/>
          </p:nvPr>
        </p:nvSpPr>
        <p:spPr>
          <a:xfrm>
            <a:off x="1555666" y="831272"/>
            <a:ext cx="10189029" cy="5581403"/>
          </a:xfrm>
        </p:spPr>
        <p:txBody>
          <a:bodyPr>
            <a:normAutofit/>
          </a:bodyPr>
          <a:lstStyle/>
          <a:p>
            <a:pPr>
              <a:lnSpc>
                <a:spcPct val="170000"/>
              </a:lnSpc>
            </a:pPr>
            <a:r>
              <a:rPr lang="en-US" sz="2400" dirty="0" smtClean="0">
                <a:latin typeface="Antique Olive" pitchFamily="34" charset="0"/>
              </a:rPr>
              <a:t>Element                              Rating in Watts.</a:t>
            </a:r>
          </a:p>
          <a:p>
            <a:pPr marL="109728" indent="0">
              <a:lnSpc>
                <a:spcPct val="170000"/>
              </a:lnSpc>
              <a:buNone/>
            </a:pPr>
            <a:r>
              <a:rPr lang="en-US" sz="2400" dirty="0" smtClean="0">
                <a:latin typeface="Antique Olive" pitchFamily="34" charset="0"/>
              </a:rPr>
              <a:t>          Incandescent lamps       60 </a:t>
            </a:r>
          </a:p>
          <a:p>
            <a:pPr marL="109728" indent="0">
              <a:lnSpc>
                <a:spcPct val="170000"/>
              </a:lnSpc>
              <a:buNone/>
            </a:pPr>
            <a:r>
              <a:rPr lang="en-US" sz="2400" dirty="0" smtClean="0">
                <a:latin typeface="Antique Olive" pitchFamily="34" charset="0"/>
              </a:rPr>
              <a:t>   Ceiling fans/ Table fans          60 </a:t>
            </a:r>
          </a:p>
          <a:p>
            <a:pPr marL="109728" indent="0">
              <a:lnSpc>
                <a:spcPct val="170000"/>
              </a:lnSpc>
              <a:buNone/>
            </a:pPr>
            <a:r>
              <a:rPr lang="en-US" sz="2400" dirty="0" smtClean="0">
                <a:latin typeface="Antique Olive" pitchFamily="34" charset="0"/>
              </a:rPr>
              <a:t> Fluorescent/Tubes Length     : 600 mm 25</a:t>
            </a:r>
          </a:p>
          <a:p>
            <a:pPr marL="109728" indent="0">
              <a:lnSpc>
                <a:spcPct val="170000"/>
              </a:lnSpc>
              <a:buNone/>
            </a:pPr>
            <a:r>
              <a:rPr lang="en-US" sz="2400" dirty="0" smtClean="0">
                <a:latin typeface="Antique Olive" pitchFamily="34" charset="0"/>
              </a:rPr>
              <a:t>                                                     1200 mm 50 </a:t>
            </a:r>
          </a:p>
          <a:p>
            <a:pPr marL="109728" indent="0">
              <a:lnSpc>
                <a:spcPct val="170000"/>
              </a:lnSpc>
              <a:buNone/>
            </a:pPr>
            <a:r>
              <a:rPr lang="en-US" sz="2400" dirty="0" smtClean="0">
                <a:latin typeface="Antique Olive" pitchFamily="34" charset="0"/>
              </a:rPr>
              <a:t>                                                   1500 mm 90 </a:t>
            </a:r>
          </a:p>
          <a:p>
            <a:pPr marL="109728" indent="0">
              <a:lnSpc>
                <a:spcPct val="170000"/>
              </a:lnSpc>
              <a:buNone/>
            </a:pPr>
            <a:r>
              <a:rPr lang="en-US" sz="2400" dirty="0" smtClean="0">
                <a:latin typeface="Antique Olive" pitchFamily="34" charset="0"/>
              </a:rPr>
              <a:t>                 Power socket         - outlet 1000</a:t>
            </a:r>
            <a:endParaRPr lang="en-IN" sz="2400" dirty="0" smtClean="0">
              <a:latin typeface="Antique Olive" pitchFamily="34" charset="0"/>
            </a:endParaRPr>
          </a:p>
          <a:p>
            <a:endParaRPr lang="en-US" sz="2400"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103</a:t>
            </a:fld>
            <a:endParaRPr lang="en-IN"/>
          </a:p>
        </p:txBody>
      </p:sp>
    </p:spTree>
  </p:cSld>
  <p:clrMapOvr>
    <a:masterClrMapping/>
  </p:clrMapOvr>
  <p:transition spd="med" advTm="25000">
    <p:sndAc>
      <p:stSnd>
        <p:snd r:embed="rId2" name="bomb.wav" builtIn="1"/>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5929BC7-A972-4F4A-8FA4-2A300C5CCEC4}"/>
              </a:ext>
            </a:extLst>
          </p:cNvPr>
          <p:cNvSpPr>
            <a:spLocks noGrp="1"/>
          </p:cNvSpPr>
          <p:nvPr>
            <p:ph idx="1"/>
          </p:nvPr>
        </p:nvSpPr>
        <p:spPr>
          <a:xfrm>
            <a:off x="1211283" y="831273"/>
            <a:ext cx="10521538" cy="6026727"/>
          </a:xfrm>
        </p:spPr>
        <p:txBody>
          <a:bodyPr>
            <a:noAutofit/>
          </a:bodyPr>
          <a:lstStyle/>
          <a:p>
            <a:pPr>
              <a:lnSpc>
                <a:spcPct val="170000"/>
              </a:lnSpc>
            </a:pPr>
            <a:r>
              <a:rPr lang="en-US" sz="2000" dirty="0">
                <a:latin typeface="Antique Olive" pitchFamily="34" charset="0"/>
              </a:rPr>
              <a:t>The size of conductors of circuits shall be so selected that the drop in voltage from consumer’s terminals in a public supply (or from the bus-bars of the main switchboard controlling the various circuits in a private generating plant) to any and every point on the installation does not exceed three percent of the voltage at the consumer’s terminals (or at the bus-bars as the case may be) when the conductors are carrying the maximum current under the normal conditions of service.</a:t>
            </a:r>
          </a:p>
          <a:p>
            <a:pPr>
              <a:lnSpc>
                <a:spcPct val="170000"/>
              </a:lnSpc>
            </a:pPr>
            <a:r>
              <a:rPr lang="en-US" sz="2000" dirty="0">
                <a:latin typeface="Antique Olive" pitchFamily="34" charset="0"/>
              </a:rPr>
              <a:t>If the cable size is increased to avoid voltage drop in the circuit, the rating of the cable shall be the current which the circuit is designed to carry. In each circuit or sub circuit every cable shall have a current rating not less than that of the fuse which protects the circuit or sub-circuit, respectively.</a:t>
            </a:r>
            <a:endParaRPr lang="en-IN" sz="2000" dirty="0">
              <a:latin typeface="Antique Olive" pitchFamily="34" charset="0"/>
            </a:endParaRPr>
          </a:p>
        </p:txBody>
      </p:sp>
      <p:sp>
        <p:nvSpPr>
          <p:cNvPr id="3" name="Title 2">
            <a:extLst>
              <a:ext uri="{FF2B5EF4-FFF2-40B4-BE49-F238E27FC236}">
                <a16:creationId xmlns="" xmlns:a16="http://schemas.microsoft.com/office/drawing/2014/main" id="{A6C6D7B5-F22D-4ABA-B455-6CB0B041A1F6}"/>
              </a:ext>
            </a:extLst>
          </p:cNvPr>
          <p:cNvSpPr>
            <a:spLocks noGrp="1"/>
          </p:cNvSpPr>
          <p:nvPr>
            <p:ph type="title"/>
          </p:nvPr>
        </p:nvSpPr>
        <p:spPr>
          <a:xfrm>
            <a:off x="2248540" y="160972"/>
            <a:ext cx="8911687" cy="931558"/>
          </a:xfrm>
        </p:spPr>
        <p:txBody>
          <a:bodyPr>
            <a:normAutofit/>
          </a:bodyPr>
          <a:lstStyle/>
          <a:p>
            <a:pPr algn="ctr"/>
            <a:r>
              <a:rPr lang="en-US" sz="4000" dirty="0">
                <a:solidFill>
                  <a:srgbClr val="0070C0"/>
                </a:solidFill>
                <a:latin typeface="Algerian" pitchFamily="82" charset="0"/>
              </a:rPr>
              <a:t>Selection of Size of Conductor</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104</a:t>
            </a:fld>
            <a:endParaRPr lang="en-IN"/>
          </a:p>
        </p:txBody>
      </p:sp>
    </p:spTree>
    <p:extLst>
      <p:ext uri="{BB962C8B-B14F-4D97-AF65-F5344CB8AC3E}">
        <p14:creationId xmlns="" xmlns:p14="http://schemas.microsoft.com/office/powerpoint/2010/main" val="180995612"/>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5E47C1B-7ED4-4FFC-9B29-1EB7C7506FD1}"/>
              </a:ext>
            </a:extLst>
          </p:cNvPr>
          <p:cNvSpPr>
            <a:spLocks noGrp="1"/>
          </p:cNvSpPr>
          <p:nvPr>
            <p:ph idx="1"/>
          </p:nvPr>
        </p:nvSpPr>
        <p:spPr>
          <a:xfrm>
            <a:off x="1318161" y="653143"/>
            <a:ext cx="10580914" cy="5949537"/>
          </a:xfrm>
        </p:spPr>
        <p:txBody>
          <a:bodyPr>
            <a:noAutofit/>
          </a:bodyPr>
          <a:lstStyle/>
          <a:p>
            <a:pPr algn="just">
              <a:lnSpc>
                <a:spcPct val="170000"/>
              </a:lnSpc>
            </a:pPr>
            <a:r>
              <a:rPr lang="en-US" sz="2400" dirty="0">
                <a:latin typeface="Antique Olive" pitchFamily="34" charset="0"/>
              </a:rPr>
              <a:t>All conductors shall be of copper or aluminum. Conductors for power and lighting circuits shall be of adequate size to carry the designed circuit Load without exceeding the permissible thermal limits for the insulation. The conductor for final sub-circuit for fan and light wiring shall have a normal cross sectional area not less than 1.00 mm2 copper and 1.50 mm2 aluminum. The cross sectional area of conductor for power wiring shall be not less than 1.50 mm2 copper and 2.5mm2 aluminum. The minimum cross sectional area of conductor of flexible cord shall be 0.50mm2 copper.</a:t>
            </a:r>
            <a:endParaRPr lang="en-IN" sz="2400" dirty="0">
              <a:latin typeface="Antique Olive" pitchFamily="34" charset="0"/>
            </a:endParaRPr>
          </a:p>
        </p:txBody>
      </p:sp>
      <p:sp>
        <p:nvSpPr>
          <p:cNvPr id="3" name="Title 2">
            <a:extLst>
              <a:ext uri="{FF2B5EF4-FFF2-40B4-BE49-F238E27FC236}">
                <a16:creationId xmlns="" xmlns:a16="http://schemas.microsoft.com/office/drawing/2014/main" id="{8580D2BC-EAE3-429D-B179-F4BFE46D1B7A}"/>
              </a:ext>
            </a:extLst>
          </p:cNvPr>
          <p:cNvSpPr>
            <a:spLocks noGrp="1"/>
          </p:cNvSpPr>
          <p:nvPr>
            <p:ph type="title"/>
          </p:nvPr>
        </p:nvSpPr>
        <p:spPr>
          <a:xfrm>
            <a:off x="2224790" y="149097"/>
            <a:ext cx="8911687" cy="682176"/>
          </a:xfrm>
        </p:spPr>
        <p:txBody>
          <a:bodyPr>
            <a:normAutofit fontScale="90000"/>
          </a:bodyPr>
          <a:lstStyle/>
          <a:p>
            <a:pPr algn="ctr"/>
            <a:r>
              <a:rPr lang="en-IN" sz="4000" dirty="0">
                <a:solidFill>
                  <a:srgbClr val="0070C0"/>
                </a:solidFill>
                <a:latin typeface="Algerian" pitchFamily="82" charset="0"/>
              </a:rPr>
              <a:t>Conductors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105</a:t>
            </a:fld>
            <a:endParaRPr lang="en-IN"/>
          </a:p>
        </p:txBody>
      </p:sp>
    </p:spTree>
    <p:extLst>
      <p:ext uri="{BB962C8B-B14F-4D97-AF65-F5344CB8AC3E}">
        <p14:creationId xmlns="" xmlns:p14="http://schemas.microsoft.com/office/powerpoint/2010/main" val="1383774190"/>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474F76E-5A99-4985-BCB0-61D37DEB1E68}"/>
              </a:ext>
            </a:extLst>
          </p:cNvPr>
          <p:cNvSpPr>
            <a:spLocks noGrp="1"/>
          </p:cNvSpPr>
          <p:nvPr>
            <p:ph idx="1"/>
          </p:nvPr>
        </p:nvSpPr>
        <p:spPr>
          <a:xfrm>
            <a:off x="1116281" y="730333"/>
            <a:ext cx="11075719" cy="6127667"/>
          </a:xfrm>
        </p:spPr>
        <p:txBody>
          <a:bodyPr>
            <a:noAutofit/>
          </a:bodyPr>
          <a:lstStyle/>
          <a:p>
            <a:pPr>
              <a:lnSpc>
                <a:spcPct val="160000"/>
              </a:lnSpc>
            </a:pPr>
            <a:r>
              <a:rPr lang="en-US" sz="2300" dirty="0">
                <a:latin typeface="Antique Olive" pitchFamily="34" charset="0"/>
              </a:rPr>
              <a:t>Unless cables and cords are protected by flexible conduits or tough rubber or PVC sheath, they shall not be sued in places where they are liable to be subjected to mechanical damage.</a:t>
            </a:r>
          </a:p>
          <a:p>
            <a:pPr>
              <a:lnSpc>
                <a:spcPct val="160000"/>
              </a:lnSpc>
            </a:pPr>
            <a:r>
              <a:rPr lang="en-US" sz="2300" dirty="0">
                <a:latin typeface="Antique Olive" pitchFamily="34" charset="0"/>
              </a:rPr>
              <a:t>Stranded conductors having a nominal cross sectional area exceeding 6.0 mm2 shall always be provided with soldered terminals.</a:t>
            </a:r>
          </a:p>
          <a:p>
            <a:pPr>
              <a:lnSpc>
                <a:spcPct val="160000"/>
              </a:lnSpc>
            </a:pPr>
            <a:r>
              <a:rPr lang="en-US" sz="2300" dirty="0">
                <a:latin typeface="Antique Olive" pitchFamily="34" charset="0"/>
              </a:rPr>
              <a:t>When a standard conductor having a nominal cross sectional area less than 6.0 mm2 is not provided with cable sockets, all strands at the exposed end of the cable shall be soldered together. ‘No-oxide’ grease shall be proved on the exposed end of the conductor after soldering.</a:t>
            </a:r>
            <a:endParaRPr lang="en-IN" sz="2300" dirty="0">
              <a:latin typeface="Antique Olive" pitchFamily="34" charset="0"/>
            </a:endParaRPr>
          </a:p>
        </p:txBody>
      </p:sp>
      <p:sp>
        <p:nvSpPr>
          <p:cNvPr id="3" name="Title 2">
            <a:extLst>
              <a:ext uri="{FF2B5EF4-FFF2-40B4-BE49-F238E27FC236}">
                <a16:creationId xmlns="" xmlns:a16="http://schemas.microsoft.com/office/drawing/2014/main" id="{962098EE-B558-4AEA-84AF-76C7A43279A5}"/>
              </a:ext>
            </a:extLst>
          </p:cNvPr>
          <p:cNvSpPr>
            <a:spLocks noGrp="1"/>
          </p:cNvSpPr>
          <p:nvPr>
            <p:ph type="title"/>
          </p:nvPr>
        </p:nvSpPr>
        <p:spPr>
          <a:xfrm>
            <a:off x="1745673" y="0"/>
            <a:ext cx="9904021" cy="639762"/>
          </a:xfrm>
        </p:spPr>
        <p:txBody>
          <a:bodyPr>
            <a:noAutofit/>
          </a:bodyPr>
          <a:lstStyle/>
          <a:p>
            <a:r>
              <a:rPr lang="en-IN" sz="4000" dirty="0">
                <a:solidFill>
                  <a:srgbClr val="0070C0"/>
                </a:solidFill>
                <a:latin typeface="Algerian" pitchFamily="82" charset="0"/>
              </a:rPr>
              <a:t>Flexible Cables and Flexible Cords: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106</a:t>
            </a:fld>
            <a:endParaRPr lang="en-IN"/>
          </a:p>
        </p:txBody>
      </p:sp>
    </p:spTree>
    <p:extLst>
      <p:ext uri="{BB962C8B-B14F-4D97-AF65-F5344CB8AC3E}">
        <p14:creationId xmlns="" xmlns:p14="http://schemas.microsoft.com/office/powerpoint/2010/main" val="1207838883"/>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E4B0D1E-EA08-47E6-A620-1EF3BD1B350D}"/>
              </a:ext>
            </a:extLst>
          </p:cNvPr>
          <p:cNvSpPr>
            <a:spLocks noGrp="1"/>
          </p:cNvSpPr>
          <p:nvPr>
            <p:ph idx="1"/>
          </p:nvPr>
        </p:nvSpPr>
        <p:spPr>
          <a:xfrm>
            <a:off x="1235034" y="795647"/>
            <a:ext cx="10580914" cy="5783283"/>
          </a:xfrm>
        </p:spPr>
        <p:txBody>
          <a:bodyPr>
            <a:noAutofit/>
          </a:bodyPr>
          <a:lstStyle/>
          <a:p>
            <a:pPr lvl="0"/>
            <a:r>
              <a:rPr lang="en-US" sz="2300" dirty="0">
                <a:latin typeface="Antique Olive" pitchFamily="34" charset="0"/>
              </a:rPr>
              <a:t>Check the number of points in each room as per the drawing.</a:t>
            </a:r>
            <a:endParaRPr lang="en-IN" sz="2300" dirty="0">
              <a:latin typeface="Antique Olive" pitchFamily="34" charset="0"/>
            </a:endParaRPr>
          </a:p>
          <a:p>
            <a:pPr lvl="0"/>
            <a:r>
              <a:rPr lang="en-US" sz="2300" dirty="0">
                <a:latin typeface="Antique Olive" pitchFamily="34" charset="0"/>
              </a:rPr>
              <a:t>Check the location of the points.</a:t>
            </a:r>
            <a:endParaRPr lang="en-IN" sz="2300" dirty="0">
              <a:latin typeface="Antique Olive" pitchFamily="34" charset="0"/>
            </a:endParaRPr>
          </a:p>
          <a:p>
            <a:pPr lvl="0"/>
            <a:r>
              <a:rPr lang="en-US" sz="2300" dirty="0">
                <a:latin typeface="Antique Olive" pitchFamily="34" charset="0"/>
              </a:rPr>
              <a:t>Ensure that the height of all the boards and points is as specified.</a:t>
            </a:r>
            <a:endParaRPr lang="en-IN" sz="2300" dirty="0">
              <a:latin typeface="Antique Olive" pitchFamily="34" charset="0"/>
            </a:endParaRPr>
          </a:p>
          <a:p>
            <a:pPr lvl="0"/>
            <a:r>
              <a:rPr lang="en-US" sz="2300" dirty="0">
                <a:latin typeface="Antique Olive" pitchFamily="34" charset="0"/>
              </a:rPr>
              <a:t>Check the line, level and alignment of battering/casing – capping.</a:t>
            </a:r>
            <a:endParaRPr lang="en-IN" sz="2300" dirty="0">
              <a:latin typeface="Antique Olive" pitchFamily="34" charset="0"/>
            </a:endParaRPr>
          </a:p>
          <a:p>
            <a:pPr lvl="0"/>
            <a:r>
              <a:rPr lang="en-US" sz="2300" dirty="0">
                <a:latin typeface="Antique Olive" pitchFamily="34" charset="0"/>
              </a:rPr>
              <a:t>Ensure that the quality and specification of all the material is as approved.</a:t>
            </a:r>
            <a:endParaRPr lang="en-IN" sz="2300" dirty="0">
              <a:latin typeface="Antique Olive" pitchFamily="34" charset="0"/>
            </a:endParaRPr>
          </a:p>
          <a:p>
            <a:pPr lvl="0"/>
            <a:r>
              <a:rPr lang="en-US" sz="2300" dirty="0">
                <a:latin typeface="Antique Olive" pitchFamily="34" charset="0"/>
              </a:rPr>
              <a:t>Check the sizes of boards as per the pictures on it.</a:t>
            </a:r>
            <a:endParaRPr lang="en-IN" sz="2300" dirty="0">
              <a:latin typeface="Antique Olive" pitchFamily="34" charset="0"/>
            </a:endParaRPr>
          </a:p>
          <a:p>
            <a:pPr lvl="0"/>
            <a:r>
              <a:rPr lang="en-US" sz="2300" dirty="0">
                <a:latin typeface="Antique Olive" pitchFamily="34" charset="0"/>
              </a:rPr>
              <a:t>Check the internals connections in board for phase and neutral distribution.</a:t>
            </a:r>
            <a:endParaRPr lang="en-IN" sz="2300" dirty="0">
              <a:latin typeface="Antique Olive" pitchFamily="34" charset="0"/>
            </a:endParaRPr>
          </a:p>
          <a:p>
            <a:pPr lvl="0"/>
            <a:r>
              <a:rPr lang="en-US" sz="2300" dirty="0">
                <a:latin typeface="Antique Olive" pitchFamily="34" charset="0"/>
              </a:rPr>
              <a:t> Check the </a:t>
            </a:r>
            <a:r>
              <a:rPr lang="en-US" sz="2300" dirty="0" err="1">
                <a:latin typeface="Antique Olive" pitchFamily="34" charset="0"/>
              </a:rPr>
              <a:t>colour</a:t>
            </a:r>
            <a:r>
              <a:rPr lang="en-US" sz="2300" dirty="0">
                <a:latin typeface="Antique Olive" pitchFamily="34" charset="0"/>
              </a:rPr>
              <a:t> codes and sizes of the wire used for various points.</a:t>
            </a:r>
            <a:endParaRPr lang="en-IN" sz="2300" dirty="0">
              <a:latin typeface="Antique Olive" pitchFamily="34" charset="0"/>
            </a:endParaRPr>
          </a:p>
          <a:p>
            <a:pPr lvl="0"/>
            <a:r>
              <a:rPr lang="en-US" sz="2300" dirty="0">
                <a:latin typeface="Antique Olive" pitchFamily="34" charset="0"/>
              </a:rPr>
              <a:t>Check the operation of all the switches for smooth working.</a:t>
            </a:r>
            <a:endParaRPr lang="en-IN" sz="2300" dirty="0">
              <a:latin typeface="Antique Olive" pitchFamily="34" charset="0"/>
            </a:endParaRPr>
          </a:p>
          <a:p>
            <a:pPr lvl="0"/>
            <a:r>
              <a:rPr lang="en-US" sz="2300" dirty="0">
                <a:latin typeface="Antique Olive" pitchFamily="34" charset="0"/>
              </a:rPr>
              <a:t>Ensure that there is no gap between the batten and wall.</a:t>
            </a:r>
            <a:endParaRPr lang="en-IN" sz="2300" dirty="0">
              <a:latin typeface="Antique Olive" pitchFamily="34" charset="0"/>
            </a:endParaRPr>
          </a:p>
          <a:p>
            <a:endParaRPr lang="en-IN" sz="2300" dirty="0">
              <a:latin typeface="Antique Olive" pitchFamily="34" charset="0"/>
            </a:endParaRPr>
          </a:p>
        </p:txBody>
      </p:sp>
      <p:sp>
        <p:nvSpPr>
          <p:cNvPr id="3" name="Title 2">
            <a:extLst>
              <a:ext uri="{FF2B5EF4-FFF2-40B4-BE49-F238E27FC236}">
                <a16:creationId xmlns="" xmlns:a16="http://schemas.microsoft.com/office/drawing/2014/main" id="{7CA9D2E4-8CFD-4272-9916-BC06EE4EDA4C}"/>
              </a:ext>
            </a:extLst>
          </p:cNvPr>
          <p:cNvSpPr>
            <a:spLocks noGrp="1"/>
          </p:cNvSpPr>
          <p:nvPr>
            <p:ph type="title"/>
          </p:nvPr>
        </p:nvSpPr>
        <p:spPr>
          <a:xfrm>
            <a:off x="1757548" y="0"/>
            <a:ext cx="8572005" cy="792162"/>
          </a:xfrm>
        </p:spPr>
        <p:txBody>
          <a:bodyPr>
            <a:normAutofit fontScale="90000"/>
          </a:bodyPr>
          <a:lstStyle/>
          <a:p>
            <a:pPr algn="ctr"/>
            <a:r>
              <a:rPr lang="en-US" sz="4400" dirty="0">
                <a:solidFill>
                  <a:srgbClr val="0070C0"/>
                </a:solidFill>
                <a:effectLst/>
                <a:latin typeface="Algerian" pitchFamily="82" charset="0"/>
              </a:rPr>
              <a:t>Checklist for Electrical Work</a:t>
            </a:r>
            <a:r>
              <a:rPr lang="en-US" dirty="0">
                <a:effectLst/>
              </a:rPr>
              <a:t>:</a:t>
            </a:r>
            <a:endParaRPr lang="en-IN"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107</a:t>
            </a:fld>
            <a:endParaRPr lang="en-IN"/>
          </a:p>
        </p:txBody>
      </p:sp>
    </p:spTree>
    <p:extLst>
      <p:ext uri="{BB962C8B-B14F-4D97-AF65-F5344CB8AC3E}">
        <p14:creationId xmlns="" xmlns:p14="http://schemas.microsoft.com/office/powerpoint/2010/main" val="4063951916"/>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0C22A67-DE86-4FD4-A7C0-9AC19F45C572}"/>
              </a:ext>
            </a:extLst>
          </p:cNvPr>
          <p:cNvSpPr>
            <a:spLocks noGrp="1"/>
          </p:cNvSpPr>
          <p:nvPr>
            <p:ph idx="1"/>
          </p:nvPr>
        </p:nvSpPr>
        <p:spPr>
          <a:xfrm>
            <a:off x="1365663" y="973777"/>
            <a:ext cx="10272156" cy="5450774"/>
          </a:xfrm>
        </p:spPr>
        <p:txBody>
          <a:bodyPr>
            <a:noAutofit/>
          </a:bodyPr>
          <a:lstStyle/>
          <a:p>
            <a:pPr lvl="0">
              <a:lnSpc>
                <a:spcPct val="170000"/>
              </a:lnSpc>
            </a:pPr>
            <a:r>
              <a:rPr lang="en-US" sz="2400" dirty="0">
                <a:latin typeface="Antique Olive" pitchFamily="34" charset="0"/>
              </a:rPr>
              <a:t>Ensure that rust-proof clips are fixed.</a:t>
            </a:r>
            <a:endParaRPr lang="en-IN" sz="2400" dirty="0">
              <a:latin typeface="Antique Olive" pitchFamily="34" charset="0"/>
            </a:endParaRPr>
          </a:p>
          <a:p>
            <a:pPr lvl="0">
              <a:lnSpc>
                <a:spcPct val="170000"/>
              </a:lnSpc>
            </a:pPr>
            <a:r>
              <a:rPr lang="en-US" sz="2400" dirty="0">
                <a:latin typeface="Antique Olive" pitchFamily="34" charset="0"/>
              </a:rPr>
              <a:t>Check quality and tightening of all the screws with required spacing and with proper gripers/</a:t>
            </a:r>
            <a:r>
              <a:rPr lang="en-US" sz="2400" dirty="0" err="1">
                <a:latin typeface="Antique Olive" pitchFamily="34" charset="0"/>
              </a:rPr>
              <a:t>rawal</a:t>
            </a:r>
            <a:r>
              <a:rPr lang="en-US" sz="2400" dirty="0">
                <a:latin typeface="Antique Olive" pitchFamily="34" charset="0"/>
              </a:rPr>
              <a:t> plugs.</a:t>
            </a:r>
            <a:endParaRPr lang="en-IN" sz="2400" dirty="0">
              <a:latin typeface="Antique Olive" pitchFamily="34" charset="0"/>
            </a:endParaRPr>
          </a:p>
          <a:p>
            <a:pPr lvl="0">
              <a:lnSpc>
                <a:spcPct val="170000"/>
              </a:lnSpc>
            </a:pPr>
            <a:r>
              <a:rPr lang="en-US" sz="2400" dirty="0">
                <a:latin typeface="Antique Olive" pitchFamily="34" charset="0"/>
              </a:rPr>
              <a:t>Check the </a:t>
            </a:r>
            <a:r>
              <a:rPr lang="en-US" sz="2400" dirty="0" err="1">
                <a:latin typeface="Antique Olive" pitchFamily="34" charset="0"/>
              </a:rPr>
              <a:t>earthing</a:t>
            </a:r>
            <a:r>
              <a:rPr lang="en-US" sz="2400" dirty="0">
                <a:latin typeface="Antique Olive" pitchFamily="34" charset="0"/>
              </a:rPr>
              <a:t> connections for effective working.</a:t>
            </a:r>
            <a:endParaRPr lang="en-IN" sz="2400" dirty="0">
              <a:latin typeface="Antique Olive" pitchFamily="34" charset="0"/>
            </a:endParaRPr>
          </a:p>
          <a:p>
            <a:pPr lvl="0">
              <a:lnSpc>
                <a:spcPct val="170000"/>
              </a:lnSpc>
            </a:pPr>
            <a:r>
              <a:rPr lang="en-US" sz="2400" dirty="0">
                <a:latin typeface="Antique Olive" pitchFamily="34" charset="0"/>
              </a:rPr>
              <a:t>Check the supply for all the points by megger or test lamp and prepare the final testing report. </a:t>
            </a:r>
            <a:endParaRPr lang="en-IN" sz="2400" dirty="0">
              <a:latin typeface="Antique Olive" pitchFamily="34" charset="0"/>
            </a:endParaRPr>
          </a:p>
          <a:p>
            <a:pPr lvl="0">
              <a:lnSpc>
                <a:spcPct val="170000"/>
              </a:lnSpc>
            </a:pPr>
            <a:r>
              <a:rPr lang="en-US" sz="2400" dirty="0">
                <a:latin typeface="Antique Olive" pitchFamily="34" charset="0"/>
              </a:rPr>
              <a:t>Check all the points in the staircase</a:t>
            </a:r>
            <a:r>
              <a:rPr lang="en-US" sz="2400" dirty="0" smtClean="0">
                <a:latin typeface="Antique Olive" pitchFamily="34" charset="0"/>
              </a:rPr>
              <a:t>.</a:t>
            </a:r>
            <a:endParaRPr lang="en-IN" sz="2400" dirty="0">
              <a:latin typeface="Antique Olive" pitchFamily="34" charset="0"/>
            </a:endParaRPr>
          </a:p>
        </p:txBody>
      </p:sp>
      <p:sp>
        <p:nvSpPr>
          <p:cNvPr id="3" name="Title 2">
            <a:extLst>
              <a:ext uri="{FF2B5EF4-FFF2-40B4-BE49-F238E27FC236}">
                <a16:creationId xmlns="" xmlns:a16="http://schemas.microsoft.com/office/drawing/2014/main" id="{01AADD47-1494-460D-8D66-1D23482F23D2}"/>
              </a:ext>
            </a:extLst>
          </p:cNvPr>
          <p:cNvSpPr>
            <a:spLocks noGrp="1"/>
          </p:cNvSpPr>
          <p:nvPr>
            <p:ph type="title"/>
          </p:nvPr>
        </p:nvSpPr>
        <p:spPr>
          <a:xfrm>
            <a:off x="1995054" y="179636"/>
            <a:ext cx="8965870" cy="715962"/>
          </a:xfrm>
        </p:spPr>
        <p:txBody>
          <a:bodyPr>
            <a:noAutofit/>
          </a:bodyPr>
          <a:lstStyle/>
          <a:p>
            <a:r>
              <a:rPr lang="en-US" sz="4000" dirty="0">
                <a:solidFill>
                  <a:srgbClr val="0070C0"/>
                </a:solidFill>
                <a:effectLst/>
                <a:latin typeface="Algerian" pitchFamily="82" charset="0"/>
              </a:rPr>
              <a:t>Checklist for Electrical Work</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108</a:t>
            </a:fld>
            <a:endParaRPr lang="en-IN"/>
          </a:p>
        </p:txBody>
      </p:sp>
    </p:spTree>
    <p:extLst>
      <p:ext uri="{BB962C8B-B14F-4D97-AF65-F5344CB8AC3E}">
        <p14:creationId xmlns="" xmlns:p14="http://schemas.microsoft.com/office/powerpoint/2010/main" val="113424892"/>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179" y="356260"/>
            <a:ext cx="9521433" cy="961901"/>
          </a:xfrm>
        </p:spPr>
        <p:txBody>
          <a:bodyPr>
            <a:normAutofit/>
          </a:bodyPr>
          <a:lstStyle/>
          <a:p>
            <a:r>
              <a:rPr lang="en-US" sz="4000" dirty="0" smtClean="0">
                <a:solidFill>
                  <a:srgbClr val="0070C0"/>
                </a:solidFill>
                <a:latin typeface="Algerian" pitchFamily="82" charset="0"/>
              </a:rPr>
              <a:t>Checklist for Electrical Work</a:t>
            </a:r>
            <a:endParaRPr lang="en-US" sz="4000" dirty="0">
              <a:solidFill>
                <a:srgbClr val="0070C0"/>
              </a:solidFill>
            </a:endParaRPr>
          </a:p>
        </p:txBody>
      </p:sp>
      <p:sp>
        <p:nvSpPr>
          <p:cNvPr id="3" name="Content Placeholder 2"/>
          <p:cNvSpPr>
            <a:spLocks noGrp="1"/>
          </p:cNvSpPr>
          <p:nvPr>
            <p:ph idx="1"/>
          </p:nvPr>
        </p:nvSpPr>
        <p:spPr>
          <a:xfrm>
            <a:off x="760021" y="1104405"/>
            <a:ext cx="10960924" cy="5403273"/>
          </a:xfrm>
        </p:spPr>
        <p:txBody>
          <a:bodyPr>
            <a:normAutofit/>
          </a:bodyPr>
          <a:lstStyle/>
          <a:p>
            <a:pPr lvl="0">
              <a:lnSpc>
                <a:spcPct val="170000"/>
              </a:lnSpc>
            </a:pPr>
            <a:r>
              <a:rPr lang="en-US" sz="2400" dirty="0" smtClean="0">
                <a:latin typeface="Antique Olive" pitchFamily="34" charset="0"/>
              </a:rPr>
              <a:t>Check the wiring in meter cabinet for quality, </a:t>
            </a:r>
            <a:r>
              <a:rPr lang="en-US" sz="2400" dirty="0" err="1" smtClean="0">
                <a:latin typeface="Antique Olive" pitchFamily="34" charset="0"/>
              </a:rPr>
              <a:t>colour</a:t>
            </a:r>
            <a:r>
              <a:rPr lang="en-US" sz="2400" dirty="0" smtClean="0">
                <a:latin typeface="Antique Olive" pitchFamily="34" charset="0"/>
              </a:rPr>
              <a:t> codes of wires, gauge of wire, main switches, connections in bus-bar etc.,</a:t>
            </a:r>
            <a:endParaRPr lang="en-IN" sz="2400" dirty="0" smtClean="0">
              <a:latin typeface="Antique Olive" pitchFamily="34" charset="0"/>
            </a:endParaRPr>
          </a:p>
          <a:p>
            <a:pPr lvl="0">
              <a:lnSpc>
                <a:spcPct val="170000"/>
              </a:lnSpc>
            </a:pPr>
            <a:r>
              <a:rPr lang="en-US" sz="2400" dirty="0" smtClean="0">
                <a:latin typeface="Antique Olive" pitchFamily="34" charset="0"/>
              </a:rPr>
              <a:t>Ensure that the name of the flat owner is painted on the respective meter and the main switch.</a:t>
            </a:r>
            <a:endParaRPr lang="en-IN" sz="2400" dirty="0" smtClean="0">
              <a:latin typeface="Antique Olive" pitchFamily="34" charset="0"/>
            </a:endParaRPr>
          </a:p>
          <a:p>
            <a:pPr lvl="0">
              <a:lnSpc>
                <a:spcPct val="170000"/>
              </a:lnSpc>
            </a:pPr>
            <a:r>
              <a:rPr lang="en-US" sz="2400" dirty="0" smtClean="0">
                <a:latin typeface="Antique Olive" pitchFamily="34" charset="0"/>
              </a:rPr>
              <a:t>Check the sizes of cables for the required capacity.</a:t>
            </a:r>
            <a:endParaRPr lang="en-IN" sz="2400" dirty="0" smtClean="0">
              <a:latin typeface="Antique Olive" pitchFamily="34" charset="0"/>
            </a:endParaRPr>
          </a:p>
          <a:p>
            <a:pPr lvl="0">
              <a:lnSpc>
                <a:spcPct val="170000"/>
              </a:lnSpc>
            </a:pPr>
            <a:r>
              <a:rPr lang="en-US" sz="2400" dirty="0" smtClean="0">
                <a:latin typeface="Antique Olive" pitchFamily="34" charset="0"/>
              </a:rPr>
              <a:t>Check the main supply for sufficient voltage.</a:t>
            </a:r>
            <a:endParaRPr lang="en-IN" sz="2400" dirty="0" smtClean="0">
              <a:latin typeface="Antique Olive" pitchFamily="34" charset="0"/>
            </a:endParaRPr>
          </a:p>
          <a:p>
            <a:pPr>
              <a:lnSpc>
                <a:spcPct val="170000"/>
              </a:lnSpc>
            </a:pPr>
            <a:r>
              <a:rPr lang="en-US" sz="2400" dirty="0" smtClean="0">
                <a:latin typeface="Antique Olive" pitchFamily="34" charset="0"/>
              </a:rPr>
              <a:t>Check the parking, street lighting and all common supply</a:t>
            </a:r>
            <a:endParaRPr lang="en-IN" sz="2400" dirty="0" smtClean="0">
              <a:latin typeface="Antique Olive" pitchFamily="34" charset="0"/>
            </a:endParaRPr>
          </a:p>
          <a:p>
            <a:endParaRPr lang="en-US"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109</a:t>
            </a:fld>
            <a:endParaRPr lang="en-IN"/>
          </a:p>
        </p:txBody>
      </p:sp>
    </p:spTree>
  </p:cSld>
  <p:clrMapOvr>
    <a:masterClrMapping/>
  </p:clrMapOvr>
  <p:transition spd="med" advTm="25000">
    <p:sndAc>
      <p:stSnd>
        <p:snd r:embed="rId2" name="bomb.wav" builtIn="1"/>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776F772-C539-4B0B-BB0B-91A479B61B2A}"/>
              </a:ext>
            </a:extLst>
          </p:cNvPr>
          <p:cNvSpPr txBox="1"/>
          <p:nvPr/>
        </p:nvSpPr>
        <p:spPr>
          <a:xfrm>
            <a:off x="3518324" y="185740"/>
            <a:ext cx="5477523" cy="707886"/>
          </a:xfrm>
          <a:prstGeom prst="rect">
            <a:avLst/>
          </a:prstGeom>
          <a:noFill/>
        </p:spPr>
        <p:txBody>
          <a:bodyPr wrap="square" rtlCol="0">
            <a:spAutoFit/>
          </a:bodyPr>
          <a:lstStyle/>
          <a:p>
            <a:pPr algn="ctr"/>
            <a:r>
              <a:rPr lang="en-IN" sz="4000" u="sng" dirty="0">
                <a:solidFill>
                  <a:srgbClr val="002060"/>
                </a:solidFill>
                <a:latin typeface="Algerian" pitchFamily="82" charset="0"/>
              </a:rPr>
              <a:t>DETAILS OF DOORS</a:t>
            </a:r>
          </a:p>
        </p:txBody>
      </p:sp>
      <p:graphicFrame>
        <p:nvGraphicFramePr>
          <p:cNvPr id="6" name="Table 5">
            <a:extLst>
              <a:ext uri="{FF2B5EF4-FFF2-40B4-BE49-F238E27FC236}">
                <a16:creationId xmlns:a16="http://schemas.microsoft.com/office/drawing/2014/main" xmlns="" id="{E72278DD-8166-4990-91DE-D19B16311FD6}"/>
              </a:ext>
            </a:extLst>
          </p:cNvPr>
          <p:cNvGraphicFramePr>
            <a:graphicFrameLocks noGrp="1"/>
          </p:cNvGraphicFramePr>
          <p:nvPr/>
        </p:nvGraphicFramePr>
        <p:xfrm>
          <a:off x="1562470" y="1225118"/>
          <a:ext cx="9951868" cy="4714044"/>
        </p:xfrm>
        <a:graphic>
          <a:graphicData uri="http://schemas.openxmlformats.org/drawingml/2006/table">
            <a:tbl>
              <a:tblPr/>
              <a:tblGrid>
                <a:gridCol w="1553354">
                  <a:extLst>
                    <a:ext uri="{9D8B030D-6E8A-4147-A177-3AD203B41FA5}">
                      <a16:colId xmlns:a16="http://schemas.microsoft.com/office/drawing/2014/main" xmlns="" val="1051112151"/>
                    </a:ext>
                  </a:extLst>
                </a:gridCol>
                <a:gridCol w="1166874">
                  <a:extLst>
                    <a:ext uri="{9D8B030D-6E8A-4147-A177-3AD203B41FA5}">
                      <a16:colId xmlns:a16="http://schemas.microsoft.com/office/drawing/2014/main" xmlns="" val="1289622171"/>
                    </a:ext>
                  </a:extLst>
                </a:gridCol>
                <a:gridCol w="1412139">
                  <a:extLst>
                    <a:ext uri="{9D8B030D-6E8A-4147-A177-3AD203B41FA5}">
                      <a16:colId xmlns:a16="http://schemas.microsoft.com/office/drawing/2014/main" xmlns="" val="1222925515"/>
                    </a:ext>
                  </a:extLst>
                </a:gridCol>
                <a:gridCol w="1062821">
                  <a:extLst>
                    <a:ext uri="{9D8B030D-6E8A-4147-A177-3AD203B41FA5}">
                      <a16:colId xmlns:a16="http://schemas.microsoft.com/office/drawing/2014/main" xmlns="" val="2605823065"/>
                    </a:ext>
                  </a:extLst>
                </a:gridCol>
                <a:gridCol w="579720">
                  <a:extLst>
                    <a:ext uri="{9D8B030D-6E8A-4147-A177-3AD203B41FA5}">
                      <a16:colId xmlns:a16="http://schemas.microsoft.com/office/drawing/2014/main" xmlns="" val="2814690445"/>
                    </a:ext>
                  </a:extLst>
                </a:gridCol>
                <a:gridCol w="1085116">
                  <a:extLst>
                    <a:ext uri="{9D8B030D-6E8A-4147-A177-3AD203B41FA5}">
                      <a16:colId xmlns:a16="http://schemas.microsoft.com/office/drawing/2014/main" xmlns="" val="1550521339"/>
                    </a:ext>
                  </a:extLst>
                </a:gridCol>
                <a:gridCol w="1241197">
                  <a:extLst>
                    <a:ext uri="{9D8B030D-6E8A-4147-A177-3AD203B41FA5}">
                      <a16:colId xmlns:a16="http://schemas.microsoft.com/office/drawing/2014/main" xmlns="" val="2680485584"/>
                    </a:ext>
                  </a:extLst>
                </a:gridCol>
                <a:gridCol w="884446">
                  <a:extLst>
                    <a:ext uri="{9D8B030D-6E8A-4147-A177-3AD203B41FA5}">
                      <a16:colId xmlns:a16="http://schemas.microsoft.com/office/drawing/2014/main" xmlns="" val="3407662104"/>
                    </a:ext>
                  </a:extLst>
                </a:gridCol>
                <a:gridCol w="966201">
                  <a:extLst>
                    <a:ext uri="{9D8B030D-6E8A-4147-A177-3AD203B41FA5}">
                      <a16:colId xmlns:a16="http://schemas.microsoft.com/office/drawing/2014/main" xmlns="" val="422317047"/>
                    </a:ext>
                  </a:extLst>
                </a:gridCol>
              </a:tblGrid>
              <a:tr h="628293">
                <a:tc>
                  <a:txBody>
                    <a:bodyPr/>
                    <a:lstStyle/>
                    <a:p>
                      <a:pPr algn="l" fontAlgn="ctr"/>
                      <a:r>
                        <a:rPr lang="en-IN" sz="2000" b="1" i="0" u="none" strike="noStrike" dirty="0">
                          <a:solidFill>
                            <a:srgbClr val="000000"/>
                          </a:solidFill>
                          <a:effectLst/>
                          <a:latin typeface="Antique Olive" pitchFamily="34" charset="0"/>
                        </a:rPr>
                        <a:t>Place of fixing </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effectLst/>
                          <a:latin typeface="Antique Olive" pitchFamily="34" charset="0"/>
                        </a:rPr>
                        <a:t>(m)</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1" i="0" u="none" strike="noStrike" dirty="0">
                          <a:solidFill>
                            <a:srgbClr val="000000"/>
                          </a:solidFill>
                          <a:effectLst/>
                          <a:latin typeface="Antique Olive" pitchFamily="34" charset="0"/>
                        </a:rPr>
                        <a:t>Type </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Antique Olive" pitchFamily="34" charset="0"/>
                        </a:rPr>
                        <a:t>(mm)</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Antique Olive" pitchFamily="34" charset="0"/>
                        </a:rPr>
                        <a:t>Width </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Antique Olive" pitchFamily="34" charset="0"/>
                        </a:rPr>
                        <a:t>Thickness </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1" i="0" u="none" strike="noStrike">
                          <a:solidFill>
                            <a:srgbClr val="000000"/>
                          </a:solidFill>
                          <a:effectLst/>
                          <a:latin typeface="Antique Olive" pitchFamily="34" charset="0"/>
                        </a:rPr>
                        <a:t>Type </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dirty="0">
                          <a:solidFill>
                            <a:srgbClr val="000000"/>
                          </a:solidFill>
                          <a:effectLst/>
                          <a:latin typeface="Antique Olive" pitchFamily="34" charset="0"/>
                        </a:rPr>
                        <a:t>(mm)</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dirty="0">
                          <a:solidFill>
                            <a:srgbClr val="000000"/>
                          </a:solidFill>
                          <a:effectLst/>
                          <a:latin typeface="Antique Olive" pitchFamily="34" charset="0"/>
                        </a:rPr>
                        <a:t>(mm)</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3637839"/>
                  </a:ext>
                </a:extLst>
              </a:tr>
              <a:tr h="600226">
                <a:tc>
                  <a:txBody>
                    <a:bodyPr/>
                    <a:lstStyle/>
                    <a:p>
                      <a:pPr algn="l" fontAlgn="t"/>
                      <a:r>
                        <a:rPr lang="en-IN" sz="1600" b="1" i="0" u="none" strike="noStrike">
                          <a:solidFill>
                            <a:srgbClr val="000000"/>
                          </a:solidFill>
                          <a:effectLst/>
                          <a:latin typeface="Antique Olive" pitchFamily="34" charset="0"/>
                        </a:rPr>
                        <a:t>Entrance Door</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0.91 x 1.98</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1" i="0" u="none" strike="noStrike" dirty="0">
                          <a:solidFill>
                            <a:srgbClr val="000000"/>
                          </a:solidFill>
                          <a:effectLst/>
                          <a:latin typeface="Antique Olive" pitchFamily="34" charset="0"/>
                        </a:rPr>
                        <a:t>Sal Wood</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100 x 75</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(+)3 &amp;  (-)0</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(+)2 &amp;  (-)3</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0" i="0" u="none" strike="noStrike" dirty="0">
                          <a:solidFill>
                            <a:srgbClr val="000000"/>
                          </a:solidFill>
                          <a:effectLst/>
                          <a:latin typeface="Antique Olive" pitchFamily="34" charset="0"/>
                        </a:rPr>
                        <a:t>Flush shutter</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35</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±1</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8752457"/>
                  </a:ext>
                </a:extLst>
              </a:tr>
              <a:tr h="787859">
                <a:tc>
                  <a:txBody>
                    <a:bodyPr/>
                    <a:lstStyle/>
                    <a:p>
                      <a:pPr algn="l" fontAlgn="t"/>
                      <a:r>
                        <a:rPr lang="en-IN" sz="1600" b="1" i="0" u="none" strike="noStrike">
                          <a:solidFill>
                            <a:srgbClr val="000000"/>
                          </a:solidFill>
                          <a:effectLst/>
                          <a:latin typeface="Antique Olive" pitchFamily="34" charset="0"/>
                        </a:rPr>
                        <a:t>Bed Room Door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0.91 x 1.98</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1" i="0" u="none" strike="noStrike">
                          <a:solidFill>
                            <a:srgbClr val="000000"/>
                          </a:solidFill>
                          <a:effectLst/>
                          <a:latin typeface="Antique Olive" pitchFamily="34" charset="0"/>
                        </a:rPr>
                        <a:t>Galvanized PC Steel</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Antique Olive" pitchFamily="34" charset="0"/>
                        </a:rPr>
                        <a:t>105 x 60 (1.25mm thick sheet)</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0" i="0" u="none" strike="noStrike" dirty="0">
                          <a:solidFill>
                            <a:srgbClr val="000000"/>
                          </a:solidFill>
                          <a:effectLst/>
                          <a:latin typeface="Antique Olive" pitchFamily="34" charset="0"/>
                        </a:rPr>
                        <a:t>Flush shutter</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30</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±1</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8298913"/>
                  </a:ext>
                </a:extLst>
              </a:tr>
              <a:tr h="1012248">
                <a:tc>
                  <a:txBody>
                    <a:bodyPr/>
                    <a:lstStyle/>
                    <a:p>
                      <a:pPr algn="l" fontAlgn="t"/>
                      <a:r>
                        <a:rPr lang="en-IN" sz="1600" b="1" i="0" u="none" strike="noStrike">
                          <a:solidFill>
                            <a:srgbClr val="000000"/>
                          </a:solidFill>
                          <a:effectLst/>
                          <a:latin typeface="Antique Olive" pitchFamily="34" charset="0"/>
                        </a:rPr>
                        <a:t>Utility room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0.91 x 1.98</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1" i="0" u="none" strike="noStrike">
                          <a:solidFill>
                            <a:srgbClr val="000000"/>
                          </a:solidFill>
                          <a:effectLst/>
                          <a:latin typeface="Antique Olive" pitchFamily="34" charset="0"/>
                        </a:rPr>
                        <a:t>Galvanized PC Steel</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ntique Olive" pitchFamily="34" charset="0"/>
                        </a:rPr>
                        <a:t>105 x 60 (1.25mm thick sheet)</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0" i="0" u="none" strike="noStrike" dirty="0">
                          <a:solidFill>
                            <a:srgbClr val="000000"/>
                          </a:solidFill>
                          <a:effectLst/>
                          <a:latin typeface="Antique Olive" pitchFamily="34" charset="0"/>
                        </a:rPr>
                        <a:t>Flush shutter</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30</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±1</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1863181"/>
                  </a:ext>
                </a:extLst>
              </a:tr>
              <a:tr h="987316">
                <a:tc>
                  <a:txBody>
                    <a:bodyPr/>
                    <a:lstStyle/>
                    <a:p>
                      <a:pPr algn="l" fontAlgn="t"/>
                      <a:r>
                        <a:rPr lang="en-IN" sz="1600" b="1" i="0" u="none" strike="noStrike">
                          <a:solidFill>
                            <a:srgbClr val="000000"/>
                          </a:solidFill>
                          <a:effectLst/>
                          <a:latin typeface="Antique Olive" pitchFamily="34" charset="0"/>
                        </a:rPr>
                        <a:t>Head Room</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0.91 x 1.98</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1" i="0" u="none" strike="noStrike">
                          <a:solidFill>
                            <a:srgbClr val="000000"/>
                          </a:solidFill>
                          <a:effectLst/>
                          <a:latin typeface="Antique Olive" pitchFamily="34" charset="0"/>
                        </a:rPr>
                        <a:t>Galvanized PC Steel</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ntique Olive" pitchFamily="34" charset="0"/>
                        </a:rPr>
                        <a:t>105 x 60 (1.25mm thick sheet)</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0" i="0" u="none" strike="noStrike" dirty="0">
                          <a:solidFill>
                            <a:srgbClr val="000000"/>
                          </a:solidFill>
                          <a:effectLst/>
                          <a:latin typeface="Antique Olive" pitchFamily="34" charset="0"/>
                        </a:rPr>
                        <a:t>Flush shutter</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30</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±1</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1311865"/>
                  </a:ext>
                </a:extLst>
              </a:tr>
              <a:tr h="698102">
                <a:tc>
                  <a:txBody>
                    <a:bodyPr/>
                    <a:lstStyle/>
                    <a:p>
                      <a:pPr algn="l" fontAlgn="t"/>
                      <a:r>
                        <a:rPr lang="en-IN" sz="1600" b="1" i="0" u="none" strike="noStrike">
                          <a:solidFill>
                            <a:srgbClr val="000000"/>
                          </a:solidFill>
                          <a:effectLst/>
                          <a:latin typeface="Antique Olive" pitchFamily="34" charset="0"/>
                        </a:rPr>
                        <a:t>Toilet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0.76 x 1.98</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1" i="0" u="none" strike="noStrike">
                          <a:solidFill>
                            <a:srgbClr val="000000"/>
                          </a:solidFill>
                          <a:effectLst/>
                          <a:latin typeface="Antique Olive" pitchFamily="34" charset="0"/>
                        </a:rPr>
                        <a:t>PVC</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ntique Olive" pitchFamily="34" charset="0"/>
                        </a:rPr>
                        <a:t>50 x 47               ( 5mm thick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0" i="0" u="none" strike="noStrike">
                          <a:solidFill>
                            <a:srgbClr val="000000"/>
                          </a:solidFill>
                          <a:effectLst/>
                          <a:latin typeface="Antique Olive" pitchFamily="34" charset="0"/>
                        </a:rPr>
                        <a:t>PVC</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effectLst/>
                          <a:latin typeface="Antique Olive" pitchFamily="34" charset="0"/>
                        </a:rPr>
                        <a:t>30</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dirty="0">
                          <a:solidFill>
                            <a:srgbClr val="000000"/>
                          </a:solidFill>
                          <a:effectLst/>
                          <a:latin typeface="Antique Olive" pitchFamily="34" charset="0"/>
                        </a:rPr>
                        <a:t> </a:t>
                      </a:r>
                    </a:p>
                  </a:txBody>
                  <a:tcPr marL="3319" marR="3319" marT="3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3200451"/>
                  </a:ext>
                </a:extLst>
              </a:tr>
            </a:tbl>
          </a:graphicData>
        </a:graphic>
      </p:graphicFrame>
      <p:sp>
        <p:nvSpPr>
          <p:cNvPr id="4" name="Slide Number Placeholder 3"/>
          <p:cNvSpPr>
            <a:spLocks noGrp="1"/>
          </p:cNvSpPr>
          <p:nvPr>
            <p:ph type="sldNum" sz="quarter" idx="12"/>
          </p:nvPr>
        </p:nvSpPr>
        <p:spPr/>
        <p:txBody>
          <a:bodyPr/>
          <a:lstStyle/>
          <a:p>
            <a:fld id="{443F5EDB-AB29-4AB1-A9D2-31D60AE98814}" type="slidenum">
              <a:rPr lang="en-IN" smtClean="0"/>
              <a:pPr/>
              <a:t>11</a:t>
            </a:fld>
            <a:endParaRPr lang="en-IN"/>
          </a:p>
        </p:txBody>
      </p:sp>
    </p:spTree>
    <p:extLst>
      <p:ext uri="{BB962C8B-B14F-4D97-AF65-F5344CB8AC3E}">
        <p14:creationId xmlns:p14="http://schemas.microsoft.com/office/powerpoint/2010/main" xmlns="" val="3924322356"/>
      </p:ext>
    </p:extLst>
  </p:cSld>
  <p:clrMapOvr>
    <a:masterClrMapping/>
  </p:clrMapOvr>
  <p:transition spd="med" advTm="25000">
    <p:sndAc>
      <p:stSnd>
        <p:snd r:embed="rId2" name="bomb.wav" builtIn="1"/>
      </p:stSnd>
    </p:sndAc>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495FEE4-7C17-43E2-86F2-53B5299A5FED}"/>
              </a:ext>
            </a:extLst>
          </p:cNvPr>
          <p:cNvSpPr>
            <a:spLocks noGrp="1"/>
          </p:cNvSpPr>
          <p:nvPr>
            <p:ph idx="1"/>
          </p:nvPr>
        </p:nvSpPr>
        <p:spPr>
          <a:xfrm>
            <a:off x="1033152" y="748145"/>
            <a:ext cx="11158847" cy="5902037"/>
          </a:xfrm>
        </p:spPr>
        <p:txBody>
          <a:bodyPr>
            <a:noAutofit/>
          </a:bodyPr>
          <a:lstStyle/>
          <a:p>
            <a:pPr marL="109728" indent="0">
              <a:lnSpc>
                <a:spcPct val="160000"/>
              </a:lnSpc>
              <a:buNone/>
            </a:pPr>
            <a:r>
              <a:rPr lang="en-US" sz="1600" b="1" dirty="0">
                <a:latin typeface="Antique Olive" pitchFamily="34" charset="0"/>
              </a:rPr>
              <a:t>There are several tests to check the electrical wiring work. The following tools and equipment's are required for testing f wiring installation</a:t>
            </a:r>
            <a:r>
              <a:rPr lang="en-US" sz="1600" dirty="0">
                <a:latin typeface="Antique Olive" pitchFamily="34" charset="0"/>
              </a:rPr>
              <a:t>.</a:t>
            </a:r>
            <a:endParaRPr lang="en-IN" sz="1600" dirty="0">
              <a:latin typeface="Antique Olive" pitchFamily="34" charset="0"/>
            </a:endParaRPr>
          </a:p>
          <a:p>
            <a:pPr lvl="0">
              <a:lnSpc>
                <a:spcPct val="160000"/>
              </a:lnSpc>
            </a:pPr>
            <a:r>
              <a:rPr lang="en-US" sz="1600" dirty="0" smtClean="0">
                <a:latin typeface="Antique Olive" pitchFamily="34" charset="0"/>
              </a:rPr>
              <a:t>Combination </a:t>
            </a:r>
            <a:r>
              <a:rPr lang="en-US" sz="1600" dirty="0" err="1" smtClean="0">
                <a:latin typeface="Antique Olive" pitchFamily="34" charset="0"/>
              </a:rPr>
              <a:t>plier</a:t>
            </a:r>
            <a:r>
              <a:rPr lang="en-US" sz="1600" dirty="0" smtClean="0">
                <a:latin typeface="Antique Olive" pitchFamily="34" charset="0"/>
              </a:rPr>
              <a:t>.  </a:t>
            </a:r>
            <a:endParaRPr lang="en-IN" sz="1600" dirty="0" smtClean="0">
              <a:latin typeface="Antique Olive" pitchFamily="34" charset="0"/>
            </a:endParaRPr>
          </a:p>
          <a:p>
            <a:pPr lvl="0">
              <a:lnSpc>
                <a:spcPct val="160000"/>
              </a:lnSpc>
            </a:pPr>
            <a:r>
              <a:rPr lang="en-US" sz="1600" dirty="0" smtClean="0">
                <a:latin typeface="Antique Olive" pitchFamily="34" charset="0"/>
              </a:rPr>
              <a:t>Screw </a:t>
            </a:r>
            <a:r>
              <a:rPr lang="en-US" sz="1600" dirty="0">
                <a:latin typeface="Antique Olive" pitchFamily="34" charset="0"/>
              </a:rPr>
              <a:t>driver.</a:t>
            </a:r>
            <a:endParaRPr lang="en-IN" sz="1600" dirty="0">
              <a:latin typeface="Antique Olive" pitchFamily="34" charset="0"/>
            </a:endParaRPr>
          </a:p>
          <a:p>
            <a:pPr lvl="0">
              <a:lnSpc>
                <a:spcPct val="160000"/>
              </a:lnSpc>
            </a:pPr>
            <a:r>
              <a:rPr lang="en-US" sz="1600" dirty="0">
                <a:latin typeface="Antique Olive" pitchFamily="34" charset="0"/>
              </a:rPr>
              <a:t>Neon tester.</a:t>
            </a:r>
            <a:endParaRPr lang="en-IN" sz="1600" dirty="0">
              <a:latin typeface="Antique Olive" pitchFamily="34" charset="0"/>
            </a:endParaRPr>
          </a:p>
          <a:p>
            <a:pPr lvl="0">
              <a:lnSpc>
                <a:spcPct val="160000"/>
              </a:lnSpc>
            </a:pPr>
            <a:r>
              <a:rPr lang="en-US" sz="1600" dirty="0">
                <a:latin typeface="Antique Olive" pitchFamily="34" charset="0"/>
              </a:rPr>
              <a:t>Electrician’s knife.</a:t>
            </a:r>
            <a:endParaRPr lang="en-IN" sz="1600" dirty="0">
              <a:latin typeface="Antique Olive" pitchFamily="34" charset="0"/>
            </a:endParaRPr>
          </a:p>
          <a:p>
            <a:pPr lvl="0">
              <a:lnSpc>
                <a:spcPct val="160000"/>
              </a:lnSpc>
            </a:pPr>
            <a:r>
              <a:rPr lang="en-US" sz="1600" dirty="0" smtClean="0">
                <a:latin typeface="Antique Olive" pitchFamily="34" charset="0"/>
              </a:rPr>
              <a:t>Calibration rheostat 0-10 V.</a:t>
            </a:r>
            <a:endParaRPr lang="en-IN" sz="1600" dirty="0" smtClean="0">
              <a:latin typeface="Antique Olive" pitchFamily="34" charset="0"/>
            </a:endParaRPr>
          </a:p>
          <a:p>
            <a:pPr lvl="0">
              <a:lnSpc>
                <a:spcPct val="160000"/>
              </a:lnSpc>
            </a:pPr>
            <a:r>
              <a:rPr lang="en-US" sz="1600" dirty="0" smtClean="0">
                <a:latin typeface="Antique Olive" pitchFamily="34" charset="0"/>
              </a:rPr>
              <a:t>Ammeter 0-20 Amp.</a:t>
            </a:r>
            <a:endParaRPr lang="en-IN" sz="1600" dirty="0" smtClean="0">
              <a:latin typeface="Antique Olive" pitchFamily="34" charset="0"/>
            </a:endParaRPr>
          </a:p>
          <a:p>
            <a:pPr lvl="0">
              <a:lnSpc>
                <a:spcPct val="160000"/>
              </a:lnSpc>
            </a:pPr>
            <a:r>
              <a:rPr lang="en-US" sz="1600" dirty="0" smtClean="0">
                <a:latin typeface="Antique Olive" pitchFamily="34" charset="0"/>
              </a:rPr>
              <a:t>Battery 6Volts.</a:t>
            </a:r>
            <a:endParaRPr lang="en-IN" sz="1600" dirty="0" smtClean="0">
              <a:latin typeface="Antique Olive" pitchFamily="34" charset="0"/>
            </a:endParaRPr>
          </a:p>
          <a:p>
            <a:pPr lvl="0">
              <a:lnSpc>
                <a:spcPct val="160000"/>
              </a:lnSpc>
            </a:pPr>
            <a:r>
              <a:rPr lang="en-US" sz="1600" dirty="0" smtClean="0">
                <a:latin typeface="Antique Olive" pitchFamily="34" charset="0"/>
              </a:rPr>
              <a:t>Moving coil volt meter 0-10 V.</a:t>
            </a:r>
            <a:endParaRPr lang="en-IN" sz="1600" dirty="0" smtClean="0">
              <a:latin typeface="Antique Olive" pitchFamily="34" charset="0"/>
            </a:endParaRPr>
          </a:p>
          <a:p>
            <a:pPr lvl="0">
              <a:lnSpc>
                <a:spcPct val="160000"/>
              </a:lnSpc>
            </a:pPr>
            <a:r>
              <a:rPr lang="en-US" sz="1600" dirty="0" smtClean="0">
                <a:latin typeface="Antique Olive" pitchFamily="34" charset="0"/>
              </a:rPr>
              <a:t>Megger 1000 V.</a:t>
            </a:r>
            <a:endParaRPr lang="en-IN" sz="1600" dirty="0" smtClean="0">
              <a:latin typeface="Antique Olive" pitchFamily="34" charset="0"/>
            </a:endParaRPr>
          </a:p>
          <a:p>
            <a:pPr lvl="0">
              <a:lnSpc>
                <a:spcPct val="160000"/>
              </a:lnSpc>
            </a:pPr>
            <a:r>
              <a:rPr lang="en-US" sz="1600" dirty="0" smtClean="0">
                <a:latin typeface="Antique Olive" pitchFamily="34" charset="0"/>
              </a:rPr>
              <a:t>Earth tester/earth megger.</a:t>
            </a:r>
            <a:endParaRPr lang="en-IN" dirty="0" smtClean="0">
              <a:latin typeface="Antique Olive" pitchFamily="34" charset="0"/>
            </a:endParaRPr>
          </a:p>
          <a:p>
            <a:endParaRPr lang="en-IN" dirty="0">
              <a:latin typeface="Antique Olive" pitchFamily="34" charset="0"/>
            </a:endParaRPr>
          </a:p>
        </p:txBody>
      </p:sp>
      <p:sp>
        <p:nvSpPr>
          <p:cNvPr id="3" name="Title 2">
            <a:extLst>
              <a:ext uri="{FF2B5EF4-FFF2-40B4-BE49-F238E27FC236}">
                <a16:creationId xmlns="" xmlns:a16="http://schemas.microsoft.com/office/drawing/2014/main" id="{DD3B669E-72F5-45B8-BFA3-F891AFF709AF}"/>
              </a:ext>
            </a:extLst>
          </p:cNvPr>
          <p:cNvSpPr>
            <a:spLocks noGrp="1"/>
          </p:cNvSpPr>
          <p:nvPr>
            <p:ph type="title"/>
          </p:nvPr>
        </p:nvSpPr>
        <p:spPr>
          <a:xfrm>
            <a:off x="1864425" y="274638"/>
            <a:ext cx="10070275" cy="639762"/>
          </a:xfrm>
        </p:spPr>
        <p:txBody>
          <a:bodyPr>
            <a:noAutofit/>
          </a:bodyPr>
          <a:lstStyle/>
          <a:p>
            <a:pPr algn="ctr"/>
            <a:r>
              <a:rPr lang="en-US" sz="4000" dirty="0">
                <a:solidFill>
                  <a:srgbClr val="0070C0"/>
                </a:solidFill>
                <a:effectLst/>
                <a:latin typeface="Algerian" pitchFamily="82" charset="0"/>
              </a:rPr>
              <a:t>Testing of Electrical Wiring Work</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110</a:t>
            </a:fld>
            <a:endParaRPr lang="en-IN" dirty="0"/>
          </a:p>
        </p:txBody>
      </p:sp>
    </p:spTree>
    <p:extLst>
      <p:ext uri="{BB962C8B-B14F-4D97-AF65-F5344CB8AC3E}">
        <p14:creationId xmlns="" xmlns:p14="http://schemas.microsoft.com/office/powerpoint/2010/main" val="3078035955"/>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1B335D9-F9B1-4694-9B01-C5EC82CD64E3}"/>
              </a:ext>
            </a:extLst>
          </p:cNvPr>
          <p:cNvSpPr>
            <a:spLocks noGrp="1"/>
          </p:cNvSpPr>
          <p:nvPr>
            <p:ph idx="1"/>
          </p:nvPr>
        </p:nvSpPr>
        <p:spPr>
          <a:xfrm>
            <a:off x="1603169" y="665017"/>
            <a:ext cx="10034649" cy="5605153"/>
          </a:xfrm>
        </p:spPr>
        <p:txBody>
          <a:bodyPr>
            <a:normAutofit/>
          </a:bodyPr>
          <a:lstStyle/>
          <a:p>
            <a:pPr lvl="0">
              <a:lnSpc>
                <a:spcPct val="150000"/>
              </a:lnSpc>
            </a:pPr>
            <a:r>
              <a:rPr lang="en-US" sz="2800" dirty="0">
                <a:latin typeface="Antique Olive" pitchFamily="34" charset="0"/>
              </a:rPr>
              <a:t>Mains should be switched off.</a:t>
            </a:r>
            <a:endParaRPr lang="en-IN" sz="2800" dirty="0">
              <a:latin typeface="Antique Olive" pitchFamily="34" charset="0"/>
            </a:endParaRPr>
          </a:p>
          <a:p>
            <a:pPr lvl="0">
              <a:lnSpc>
                <a:spcPct val="150000"/>
              </a:lnSpc>
            </a:pPr>
            <a:r>
              <a:rPr lang="en-US" sz="2800" dirty="0">
                <a:latin typeface="Antique Olive" pitchFamily="34" charset="0"/>
              </a:rPr>
              <a:t>Determine the rating of the fuse.</a:t>
            </a:r>
            <a:endParaRPr lang="en-IN" sz="2800" dirty="0">
              <a:latin typeface="Antique Olive" pitchFamily="34" charset="0"/>
            </a:endParaRPr>
          </a:p>
          <a:p>
            <a:pPr lvl="0">
              <a:lnSpc>
                <a:spcPct val="150000"/>
              </a:lnSpc>
            </a:pPr>
            <a:r>
              <a:rPr lang="en-US" sz="2800" dirty="0">
                <a:latin typeface="Antique Olive" pitchFamily="34" charset="0"/>
              </a:rPr>
              <a:t>Replace the main fuse wire of the known rating.</a:t>
            </a:r>
            <a:endParaRPr lang="en-IN" sz="2800" dirty="0">
              <a:latin typeface="Antique Olive" pitchFamily="34" charset="0"/>
            </a:endParaRPr>
          </a:p>
          <a:p>
            <a:pPr lvl="0">
              <a:lnSpc>
                <a:spcPct val="150000"/>
              </a:lnSpc>
            </a:pPr>
            <a:r>
              <a:rPr lang="en-US" sz="2800" dirty="0">
                <a:latin typeface="Antique Olive" pitchFamily="34" charset="0"/>
              </a:rPr>
              <a:t>Check the rating of the fuse wire of the known rating.</a:t>
            </a:r>
            <a:endParaRPr lang="en-IN" sz="2800" dirty="0">
              <a:latin typeface="Antique Olive" pitchFamily="34" charset="0"/>
            </a:endParaRPr>
          </a:p>
          <a:p>
            <a:pPr>
              <a:lnSpc>
                <a:spcPct val="150000"/>
              </a:lnSpc>
            </a:pPr>
            <a:r>
              <a:rPr lang="en-US" sz="2800" dirty="0">
                <a:latin typeface="Antique Olive" pitchFamily="34" charset="0"/>
              </a:rPr>
              <a:t>Label the respective fuse in the D.B. circuit using stickers</a:t>
            </a:r>
            <a:endParaRPr lang="en-IN" sz="2800" dirty="0">
              <a:latin typeface="Antique Olive" pitchFamily="34" charset="0"/>
            </a:endParaRPr>
          </a:p>
        </p:txBody>
      </p:sp>
      <p:sp>
        <p:nvSpPr>
          <p:cNvPr id="3" name="Title 2">
            <a:extLst>
              <a:ext uri="{FF2B5EF4-FFF2-40B4-BE49-F238E27FC236}">
                <a16:creationId xmlns="" xmlns:a16="http://schemas.microsoft.com/office/drawing/2014/main" id="{7DCD0B2D-4E44-4D96-8168-BA858CCA2A81}"/>
              </a:ext>
            </a:extLst>
          </p:cNvPr>
          <p:cNvSpPr>
            <a:spLocks noGrp="1"/>
          </p:cNvSpPr>
          <p:nvPr>
            <p:ph type="title"/>
          </p:nvPr>
        </p:nvSpPr>
        <p:spPr>
          <a:xfrm>
            <a:off x="1856655" y="160973"/>
            <a:ext cx="8911687" cy="812804"/>
          </a:xfrm>
        </p:spPr>
        <p:txBody>
          <a:bodyPr>
            <a:normAutofit/>
          </a:bodyPr>
          <a:lstStyle/>
          <a:p>
            <a:pPr algn="ctr"/>
            <a:r>
              <a:rPr lang="en-US" sz="4000" dirty="0">
                <a:solidFill>
                  <a:srgbClr val="0070C0"/>
                </a:solidFill>
                <a:effectLst/>
                <a:latin typeface="Algerian" pitchFamily="82" charset="0"/>
              </a:rPr>
              <a:t>Checking of Fuses:</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111</a:t>
            </a:fld>
            <a:endParaRPr lang="en-IN"/>
          </a:p>
        </p:txBody>
      </p:sp>
    </p:spTree>
    <p:extLst>
      <p:ext uri="{BB962C8B-B14F-4D97-AF65-F5344CB8AC3E}">
        <p14:creationId xmlns="" xmlns:p14="http://schemas.microsoft.com/office/powerpoint/2010/main" val="1023927640"/>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82C7B5B-DA67-42BF-8095-00C5D7F5F675}"/>
              </a:ext>
            </a:extLst>
          </p:cNvPr>
          <p:cNvSpPr>
            <a:spLocks noGrp="1"/>
          </p:cNvSpPr>
          <p:nvPr>
            <p:ph idx="1"/>
          </p:nvPr>
        </p:nvSpPr>
        <p:spPr>
          <a:xfrm>
            <a:off x="771895" y="736269"/>
            <a:ext cx="11103429" cy="5949539"/>
          </a:xfrm>
        </p:spPr>
        <p:txBody>
          <a:bodyPr>
            <a:normAutofit fontScale="92500"/>
          </a:bodyPr>
          <a:lstStyle/>
          <a:p>
            <a:pPr>
              <a:lnSpc>
                <a:spcPct val="150000"/>
              </a:lnSpc>
            </a:pPr>
            <a:r>
              <a:rPr lang="en-US" sz="2400" dirty="0">
                <a:latin typeface="Antique Olive" pitchFamily="34" charset="0"/>
              </a:rPr>
              <a:t>This test is carried out to verify that all the single pole switches have been fitted in the same wire throughout and such wire has been connected to the live wire of the supply.</a:t>
            </a:r>
            <a:endParaRPr lang="en-IN" sz="2400" dirty="0">
              <a:latin typeface="Antique Olive" pitchFamily="34" charset="0"/>
            </a:endParaRPr>
          </a:p>
          <a:p>
            <a:pPr>
              <a:lnSpc>
                <a:spcPct val="150000"/>
              </a:lnSpc>
            </a:pPr>
            <a:r>
              <a:rPr lang="en-US" sz="2400" dirty="0">
                <a:latin typeface="Antique Olive" pitchFamily="34" charset="0"/>
              </a:rPr>
              <a:t>  With the circuit switched ‘ON’, one can check whether all switches are on the live side or not.</a:t>
            </a:r>
            <a:endParaRPr lang="en-IN" sz="2400" dirty="0">
              <a:latin typeface="Antique Olive" pitchFamily="34" charset="0"/>
            </a:endParaRPr>
          </a:p>
          <a:p>
            <a:pPr>
              <a:lnSpc>
                <a:spcPct val="150000"/>
              </a:lnSpc>
            </a:pPr>
            <a:r>
              <a:rPr lang="en-US" sz="2400" dirty="0">
                <a:latin typeface="Antique Olive" pitchFamily="34" charset="0"/>
              </a:rPr>
              <a:t>Disconnect all the apparatus and put all switches in ‘ON’ position with their covers removed.</a:t>
            </a:r>
          </a:p>
          <a:p>
            <a:pPr lvl="0">
              <a:lnSpc>
                <a:spcPct val="150000"/>
              </a:lnSpc>
            </a:pPr>
            <a:r>
              <a:rPr lang="en-US" sz="2400" dirty="0">
                <a:latin typeface="Antique Olive" pitchFamily="34" charset="0"/>
              </a:rPr>
              <a:t>Connect one side of the test lamp to ‘neutral’.</a:t>
            </a:r>
            <a:endParaRPr lang="en-IN" sz="2400" dirty="0">
              <a:latin typeface="Antique Olive" pitchFamily="34" charset="0"/>
            </a:endParaRPr>
          </a:p>
          <a:p>
            <a:pPr lvl="0">
              <a:lnSpc>
                <a:spcPct val="150000"/>
              </a:lnSpc>
            </a:pPr>
            <a:r>
              <a:rPr lang="en-US" sz="2400" dirty="0">
                <a:latin typeface="Antique Olive" pitchFamily="34" charset="0"/>
              </a:rPr>
              <a:t>Touch the other lead of the test lamp to the terminals of each switch.</a:t>
            </a:r>
            <a:endParaRPr lang="en-IN" sz="2400" dirty="0">
              <a:latin typeface="Antique Olive" pitchFamily="34" charset="0"/>
            </a:endParaRPr>
          </a:p>
          <a:p>
            <a:pPr lvl="0">
              <a:lnSpc>
                <a:spcPct val="150000"/>
              </a:lnSpc>
            </a:pPr>
            <a:r>
              <a:rPr lang="en-US" sz="2400" dirty="0">
                <a:latin typeface="Antique Olive" pitchFamily="34" charset="0"/>
              </a:rPr>
              <a:t>If the switch is connected to the live wire, the test lamp will light up.</a:t>
            </a:r>
            <a:endParaRPr lang="en-IN" sz="2400" dirty="0">
              <a:latin typeface="Antique Olive" pitchFamily="34" charset="0"/>
            </a:endParaRPr>
          </a:p>
          <a:p>
            <a:endParaRPr lang="en-IN" dirty="0"/>
          </a:p>
          <a:p>
            <a:endParaRPr lang="en-IN" dirty="0"/>
          </a:p>
        </p:txBody>
      </p:sp>
      <p:sp>
        <p:nvSpPr>
          <p:cNvPr id="3" name="Title 2">
            <a:extLst>
              <a:ext uri="{FF2B5EF4-FFF2-40B4-BE49-F238E27FC236}">
                <a16:creationId xmlns="" xmlns:a16="http://schemas.microsoft.com/office/drawing/2014/main" id="{FE022C4B-4EBF-438A-A33B-F250F15FF68B}"/>
              </a:ext>
            </a:extLst>
          </p:cNvPr>
          <p:cNvSpPr>
            <a:spLocks noGrp="1"/>
          </p:cNvSpPr>
          <p:nvPr>
            <p:ph type="title"/>
          </p:nvPr>
        </p:nvSpPr>
        <p:spPr>
          <a:xfrm>
            <a:off x="771896" y="0"/>
            <a:ext cx="11420104" cy="792162"/>
          </a:xfrm>
        </p:spPr>
        <p:txBody>
          <a:bodyPr>
            <a:noAutofit/>
          </a:bodyPr>
          <a:lstStyle/>
          <a:p>
            <a:r>
              <a:rPr lang="en-US" sz="4000" dirty="0">
                <a:solidFill>
                  <a:srgbClr val="0070C0"/>
                </a:solidFill>
                <a:latin typeface="Algerian" pitchFamily="82" charset="0"/>
              </a:rPr>
              <a:t>Polarity Test (For single pole Switches</a:t>
            </a:r>
            <a:r>
              <a:rPr lang="en-US" sz="4000" dirty="0" smtClean="0">
                <a:solidFill>
                  <a:srgbClr val="0070C0"/>
                </a:solidFill>
                <a:latin typeface="Algerian" pitchFamily="82" charset="0"/>
              </a:rPr>
              <a:t>)</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112</a:t>
            </a:fld>
            <a:endParaRPr lang="en-IN"/>
          </a:p>
        </p:txBody>
      </p:sp>
    </p:spTree>
    <p:extLst>
      <p:ext uri="{BB962C8B-B14F-4D97-AF65-F5344CB8AC3E}">
        <p14:creationId xmlns="" xmlns:p14="http://schemas.microsoft.com/office/powerpoint/2010/main" val="3758081715"/>
      </p:ext>
    </p:extLst>
  </p:cSld>
  <p:clrMapOvr>
    <a:masterClrMapping/>
  </p:clrMapOvr>
  <p:transition spd="med" advTm="25000">
    <p:sndAc>
      <p:stSnd>
        <p:snd r:embed="rId2" name="bomb.wav" builtIn="1"/>
      </p:stSnd>
    </p:sndAc>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9D4E9B5-3839-4F9E-A6BC-100D222BD81A}"/>
              </a:ext>
            </a:extLst>
          </p:cNvPr>
          <p:cNvSpPr>
            <a:spLocks noGrp="1"/>
          </p:cNvSpPr>
          <p:nvPr>
            <p:ph idx="1"/>
          </p:nvPr>
        </p:nvSpPr>
        <p:spPr>
          <a:xfrm>
            <a:off x="985652" y="1128156"/>
            <a:ext cx="10842171" cy="5291447"/>
          </a:xfrm>
        </p:spPr>
        <p:txBody>
          <a:bodyPr>
            <a:noAutofit/>
          </a:bodyPr>
          <a:lstStyle/>
          <a:p>
            <a:pPr marL="109728" indent="0">
              <a:lnSpc>
                <a:spcPct val="160000"/>
              </a:lnSpc>
              <a:buNone/>
            </a:pPr>
            <a:r>
              <a:rPr lang="en-US" sz="2400" dirty="0">
                <a:latin typeface="Antique Olive" pitchFamily="34" charset="0"/>
              </a:rPr>
              <a:t>This test is carried out to check whether the earth connection from the installation to the main earth electrode is effective.</a:t>
            </a:r>
            <a:endParaRPr lang="en-IN" sz="2400" dirty="0">
              <a:latin typeface="Antique Olive" pitchFamily="34" charset="0"/>
            </a:endParaRPr>
          </a:p>
          <a:p>
            <a:pPr lvl="0">
              <a:lnSpc>
                <a:spcPct val="160000"/>
              </a:lnSpc>
            </a:pPr>
            <a:r>
              <a:rPr lang="en-US" sz="2400" dirty="0">
                <a:latin typeface="Antique Olive" pitchFamily="34" charset="0"/>
              </a:rPr>
              <a:t>For this test a direct reading Ohmmeter and a battery is used.</a:t>
            </a:r>
            <a:endParaRPr lang="en-IN" sz="2400" dirty="0">
              <a:latin typeface="Antique Olive" pitchFamily="34" charset="0"/>
            </a:endParaRPr>
          </a:p>
          <a:p>
            <a:pPr lvl="0">
              <a:lnSpc>
                <a:spcPct val="160000"/>
              </a:lnSpc>
            </a:pPr>
            <a:r>
              <a:rPr lang="en-US" sz="2400" dirty="0">
                <a:latin typeface="Antique Olive" pitchFamily="34" charset="0"/>
              </a:rPr>
              <a:t>Connect one lead to the earth terminal and the other to the farthest part of the installation.</a:t>
            </a:r>
            <a:endParaRPr lang="en-IN" sz="2400" dirty="0">
              <a:latin typeface="Antique Olive" pitchFamily="34" charset="0"/>
            </a:endParaRPr>
          </a:p>
          <a:p>
            <a:pPr lvl="0">
              <a:lnSpc>
                <a:spcPct val="160000"/>
              </a:lnSpc>
            </a:pPr>
            <a:r>
              <a:rPr lang="en-US" sz="2400" dirty="0">
                <a:latin typeface="Antique Olive" pitchFamily="34" charset="0"/>
              </a:rPr>
              <a:t>Touch one testing lead to the terminal of the metal body of the D.B. and the other lead to the phase terminal.</a:t>
            </a:r>
            <a:endParaRPr lang="en-IN" sz="2400" dirty="0">
              <a:latin typeface="Antique Olive" pitchFamily="34" charset="0"/>
            </a:endParaRPr>
          </a:p>
          <a:p>
            <a:pPr lvl="0">
              <a:lnSpc>
                <a:spcPct val="160000"/>
              </a:lnSpc>
            </a:pPr>
            <a:r>
              <a:rPr lang="en-US" sz="2400" dirty="0">
                <a:latin typeface="Antique Olive" pitchFamily="34" charset="0"/>
              </a:rPr>
              <a:t>If the test lamp glows with normal brightness it indicates that the continuity in earth electrode resistance is reasonably good</a:t>
            </a:r>
            <a:r>
              <a:rPr lang="en-US" sz="1100" dirty="0">
                <a:latin typeface="Antique Olive" pitchFamily="34" charset="0"/>
              </a:rPr>
              <a:t>.</a:t>
            </a:r>
            <a:endParaRPr lang="en-IN" sz="1100" dirty="0">
              <a:latin typeface="Antique Olive" pitchFamily="34" charset="0"/>
            </a:endParaRPr>
          </a:p>
        </p:txBody>
      </p:sp>
      <p:sp>
        <p:nvSpPr>
          <p:cNvPr id="3" name="Title 2">
            <a:extLst>
              <a:ext uri="{FF2B5EF4-FFF2-40B4-BE49-F238E27FC236}">
                <a16:creationId xmlns="" xmlns:a16="http://schemas.microsoft.com/office/drawing/2014/main" id="{5DBBA662-95E6-4BFB-8554-CA97D0A8EE79}"/>
              </a:ext>
            </a:extLst>
          </p:cNvPr>
          <p:cNvSpPr>
            <a:spLocks noGrp="1"/>
          </p:cNvSpPr>
          <p:nvPr>
            <p:ph type="title"/>
          </p:nvPr>
        </p:nvSpPr>
        <p:spPr>
          <a:xfrm>
            <a:off x="629393" y="166255"/>
            <a:ext cx="11079678" cy="924296"/>
          </a:xfrm>
        </p:spPr>
        <p:txBody>
          <a:bodyPr>
            <a:noAutofit/>
          </a:bodyPr>
          <a:lstStyle/>
          <a:p>
            <a:pPr algn="ctr"/>
            <a:r>
              <a:rPr lang="en-US" sz="4000" dirty="0">
                <a:latin typeface="Algerian" pitchFamily="82" charset="0"/>
              </a:rPr>
              <a:t>Testing for Effectiveness of Earth Continuity</a:t>
            </a:r>
            <a:endParaRPr lang="en-IN" sz="4000" dirty="0">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113</a:t>
            </a:fld>
            <a:endParaRPr lang="en-IN"/>
          </a:p>
        </p:txBody>
      </p:sp>
    </p:spTree>
    <p:extLst>
      <p:ext uri="{BB962C8B-B14F-4D97-AF65-F5344CB8AC3E}">
        <p14:creationId xmlns="" xmlns:p14="http://schemas.microsoft.com/office/powerpoint/2010/main" val="275154439"/>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C11281F-F09D-446E-8D71-6B775B6739BB}"/>
              </a:ext>
            </a:extLst>
          </p:cNvPr>
          <p:cNvSpPr>
            <a:spLocks noGrp="1"/>
          </p:cNvSpPr>
          <p:nvPr>
            <p:ph idx="1"/>
          </p:nvPr>
        </p:nvSpPr>
        <p:spPr>
          <a:xfrm>
            <a:off x="1175657" y="736271"/>
            <a:ext cx="10711543" cy="5866410"/>
          </a:xfrm>
        </p:spPr>
        <p:txBody>
          <a:bodyPr>
            <a:normAutofit/>
          </a:bodyPr>
          <a:lstStyle/>
          <a:p>
            <a:pPr marL="109728" indent="0">
              <a:lnSpc>
                <a:spcPct val="160000"/>
              </a:lnSpc>
              <a:buNone/>
            </a:pPr>
            <a:r>
              <a:rPr lang="en-US" sz="2000" b="1" dirty="0">
                <a:latin typeface="Antique Olive" pitchFamily="34" charset="0"/>
              </a:rPr>
              <a:t>From this test one can find the insulation resistance between the cable of the installation and earth. From insulation resistance value, one can calculate the leakage current</a:t>
            </a:r>
            <a:r>
              <a:rPr lang="en-US" sz="2000" dirty="0">
                <a:latin typeface="Antique Olive" pitchFamily="34" charset="0"/>
              </a:rPr>
              <a:t>.            </a:t>
            </a:r>
            <a:endParaRPr lang="en-IN" sz="2000" dirty="0">
              <a:latin typeface="Antique Olive" pitchFamily="34" charset="0"/>
            </a:endParaRPr>
          </a:p>
          <a:p>
            <a:pPr lvl="0">
              <a:lnSpc>
                <a:spcPct val="160000"/>
              </a:lnSpc>
            </a:pPr>
            <a:r>
              <a:rPr lang="en-US" sz="2000" dirty="0">
                <a:latin typeface="Antique Olive" pitchFamily="34" charset="0"/>
              </a:rPr>
              <a:t>First, switch off the main switch and remove the fuses from the main switch.</a:t>
            </a:r>
            <a:endParaRPr lang="en-IN" sz="2000" dirty="0">
              <a:latin typeface="Antique Olive" pitchFamily="34" charset="0"/>
            </a:endParaRPr>
          </a:p>
          <a:p>
            <a:pPr lvl="0">
              <a:lnSpc>
                <a:spcPct val="160000"/>
              </a:lnSpc>
            </a:pPr>
            <a:r>
              <a:rPr lang="en-US" sz="2000" dirty="0">
                <a:latin typeface="Antique Olive" pitchFamily="34" charset="0"/>
              </a:rPr>
              <a:t>Ensure that all the fuses in D.B. are of proper rating.</a:t>
            </a:r>
            <a:endParaRPr lang="en-IN" sz="2000" dirty="0">
              <a:latin typeface="Antique Olive" pitchFamily="34" charset="0"/>
            </a:endParaRPr>
          </a:p>
          <a:p>
            <a:pPr lvl="0">
              <a:lnSpc>
                <a:spcPct val="160000"/>
              </a:lnSpc>
            </a:pPr>
            <a:r>
              <a:rPr lang="en-US" sz="2000" dirty="0">
                <a:latin typeface="Antique Olive" pitchFamily="34" charset="0"/>
              </a:rPr>
              <a:t>Fix all the lamps in the holders.</a:t>
            </a:r>
            <a:endParaRPr lang="en-IN" sz="2000" dirty="0">
              <a:latin typeface="Antique Olive" pitchFamily="34" charset="0"/>
            </a:endParaRPr>
          </a:p>
          <a:p>
            <a:pPr lvl="0">
              <a:lnSpc>
                <a:spcPct val="160000"/>
              </a:lnSpc>
            </a:pPr>
            <a:r>
              <a:rPr lang="en-US" sz="2000" dirty="0">
                <a:latin typeface="Antique Olive" pitchFamily="34" charset="0"/>
              </a:rPr>
              <a:t>Switch on the switch.</a:t>
            </a:r>
            <a:endParaRPr lang="en-IN" sz="2000" dirty="0">
              <a:latin typeface="Antique Olive" pitchFamily="34" charset="0"/>
            </a:endParaRPr>
          </a:p>
          <a:p>
            <a:pPr lvl="0">
              <a:lnSpc>
                <a:spcPct val="160000"/>
              </a:lnSpc>
            </a:pPr>
            <a:r>
              <a:rPr lang="en-US" sz="2000" dirty="0">
                <a:latin typeface="Antique Olive" pitchFamily="34" charset="0"/>
              </a:rPr>
              <a:t>Use an insulation tester/megger of 1000V rating.</a:t>
            </a:r>
            <a:endParaRPr lang="en-IN" sz="2000" dirty="0">
              <a:latin typeface="Antique Olive" pitchFamily="34" charset="0"/>
            </a:endParaRPr>
          </a:p>
          <a:p>
            <a:pPr lvl="0">
              <a:lnSpc>
                <a:spcPct val="160000"/>
              </a:lnSpc>
            </a:pPr>
            <a:r>
              <a:rPr lang="en-US" sz="2000" dirty="0">
                <a:latin typeface="Antique Olive" pitchFamily="34" charset="0"/>
              </a:rPr>
              <a:t>Join the two contacts L and N on the installation side of the main switch and connect the shortest link to terminal ‘L’ of the megger.</a:t>
            </a:r>
            <a:endParaRPr lang="en-IN" sz="2000" dirty="0">
              <a:latin typeface="Antique Olive" pitchFamily="34" charset="0"/>
            </a:endParaRPr>
          </a:p>
          <a:p>
            <a:endParaRPr lang="en-IN" dirty="0"/>
          </a:p>
        </p:txBody>
      </p:sp>
      <p:sp>
        <p:nvSpPr>
          <p:cNvPr id="3" name="Title 2">
            <a:extLst>
              <a:ext uri="{FF2B5EF4-FFF2-40B4-BE49-F238E27FC236}">
                <a16:creationId xmlns="" xmlns:a16="http://schemas.microsoft.com/office/drawing/2014/main" id="{15E198D5-43E7-42EB-88CD-79340E0C2189}"/>
              </a:ext>
            </a:extLst>
          </p:cNvPr>
          <p:cNvSpPr>
            <a:spLocks noGrp="1"/>
          </p:cNvSpPr>
          <p:nvPr>
            <p:ph type="title"/>
          </p:nvPr>
        </p:nvSpPr>
        <p:spPr>
          <a:xfrm>
            <a:off x="2196934" y="274638"/>
            <a:ext cx="8090065" cy="715962"/>
          </a:xfrm>
        </p:spPr>
        <p:txBody>
          <a:bodyPr>
            <a:normAutofit/>
          </a:bodyPr>
          <a:lstStyle/>
          <a:p>
            <a:pPr algn="ctr"/>
            <a:r>
              <a:rPr lang="en-US" sz="4000" dirty="0">
                <a:solidFill>
                  <a:srgbClr val="0070C0"/>
                </a:solidFill>
                <a:effectLst/>
                <a:latin typeface="Algerian" pitchFamily="82" charset="0"/>
              </a:rPr>
              <a:t>Insulation Test:</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114</a:t>
            </a:fld>
            <a:endParaRPr lang="en-IN"/>
          </a:p>
        </p:txBody>
      </p:sp>
    </p:spTree>
    <p:extLst>
      <p:ext uri="{BB962C8B-B14F-4D97-AF65-F5344CB8AC3E}">
        <p14:creationId xmlns="" xmlns:p14="http://schemas.microsoft.com/office/powerpoint/2010/main" val="3404519326"/>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28D6378-142C-438A-A9CC-7DCA8B8F2876}"/>
              </a:ext>
            </a:extLst>
          </p:cNvPr>
          <p:cNvSpPr>
            <a:spLocks noGrp="1"/>
          </p:cNvSpPr>
          <p:nvPr>
            <p:ph idx="1"/>
          </p:nvPr>
        </p:nvSpPr>
        <p:spPr>
          <a:xfrm>
            <a:off x="1591293" y="850709"/>
            <a:ext cx="9583387" cy="5732653"/>
          </a:xfrm>
        </p:spPr>
        <p:txBody>
          <a:bodyPr/>
          <a:lstStyle/>
          <a:p>
            <a:pPr lvl="0"/>
            <a:r>
              <a:rPr lang="en-US" sz="2800" dirty="0">
                <a:latin typeface="Antique Olive" pitchFamily="34" charset="0"/>
              </a:rPr>
              <a:t>Connect the earth terminal of the main switch to one lead marked ‘E’ of the megger.</a:t>
            </a:r>
            <a:endParaRPr lang="en-IN" sz="2800" dirty="0">
              <a:latin typeface="Antique Olive" pitchFamily="34" charset="0"/>
            </a:endParaRPr>
          </a:p>
          <a:p>
            <a:pPr lvl="0"/>
            <a:r>
              <a:rPr lang="en-US" sz="2800" dirty="0">
                <a:latin typeface="Antique Olive" pitchFamily="34" charset="0"/>
              </a:rPr>
              <a:t>Disconnect all domestic appliances from the socket and short the socket before testing with the megger.</a:t>
            </a:r>
          </a:p>
          <a:p>
            <a:pPr lvl="0"/>
            <a:r>
              <a:rPr lang="en-US" sz="2800" dirty="0">
                <a:latin typeface="Antique Olive" pitchFamily="34" charset="0"/>
              </a:rPr>
              <a:t>Rotate the handle of megger at 160 rpm and note the reading of the megger.</a:t>
            </a:r>
            <a:endParaRPr lang="en-IN" sz="2800" dirty="0">
              <a:latin typeface="Antique Olive" pitchFamily="34" charset="0"/>
            </a:endParaRPr>
          </a:p>
          <a:p>
            <a:pPr lvl="0"/>
            <a:r>
              <a:rPr lang="en-US" sz="2800" dirty="0">
                <a:latin typeface="Antique Olive" pitchFamily="34" charset="0"/>
              </a:rPr>
              <a:t>The insulation resistance (megger value) should be above 250 Mega-ohms.</a:t>
            </a:r>
            <a:endParaRPr lang="en-IN" sz="2800" dirty="0">
              <a:latin typeface="Antique Olive" pitchFamily="34" charset="0"/>
            </a:endParaRPr>
          </a:p>
          <a:p>
            <a:pPr lvl="0"/>
            <a:endParaRPr lang="en-IN" sz="2800" dirty="0">
              <a:latin typeface="Antique Olive" pitchFamily="34" charset="0"/>
            </a:endParaRPr>
          </a:p>
          <a:p>
            <a:endParaRPr lang="en-IN" dirty="0"/>
          </a:p>
        </p:txBody>
      </p:sp>
      <p:sp>
        <p:nvSpPr>
          <p:cNvPr id="3" name="Title 2">
            <a:extLst>
              <a:ext uri="{FF2B5EF4-FFF2-40B4-BE49-F238E27FC236}">
                <a16:creationId xmlns="" xmlns:a16="http://schemas.microsoft.com/office/drawing/2014/main" id="{8A6A8987-E5E5-4882-B2F3-F7FC351CB122}"/>
              </a:ext>
            </a:extLst>
          </p:cNvPr>
          <p:cNvSpPr>
            <a:spLocks noGrp="1"/>
          </p:cNvSpPr>
          <p:nvPr>
            <p:ph type="title"/>
          </p:nvPr>
        </p:nvSpPr>
        <p:spPr>
          <a:xfrm>
            <a:off x="1981200" y="274639"/>
            <a:ext cx="8153400" cy="576071"/>
          </a:xfrm>
        </p:spPr>
        <p:txBody>
          <a:bodyPr>
            <a:noAutofit/>
          </a:bodyPr>
          <a:lstStyle/>
          <a:p>
            <a:pPr algn="ctr"/>
            <a:r>
              <a:rPr lang="en-US" sz="4000" dirty="0">
                <a:effectLst/>
                <a:latin typeface="Algerian" pitchFamily="82" charset="0"/>
              </a:rPr>
              <a:t>Insulation Test</a:t>
            </a:r>
            <a:endParaRPr lang="en-IN" sz="4000" dirty="0">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115</a:t>
            </a:fld>
            <a:endParaRPr lang="en-IN"/>
          </a:p>
        </p:txBody>
      </p:sp>
    </p:spTree>
    <p:extLst>
      <p:ext uri="{BB962C8B-B14F-4D97-AF65-F5344CB8AC3E}">
        <p14:creationId xmlns="" xmlns:p14="http://schemas.microsoft.com/office/powerpoint/2010/main" val="1527406454"/>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F5C72E5-B798-47C4-8518-C68268247650}"/>
              </a:ext>
            </a:extLst>
          </p:cNvPr>
          <p:cNvSpPr>
            <a:spLocks noGrp="1"/>
          </p:cNvSpPr>
          <p:nvPr>
            <p:ph idx="1"/>
          </p:nvPr>
        </p:nvSpPr>
        <p:spPr>
          <a:xfrm>
            <a:off x="1448789" y="890649"/>
            <a:ext cx="10355283" cy="5692713"/>
          </a:xfrm>
        </p:spPr>
        <p:txBody>
          <a:bodyPr>
            <a:normAutofit/>
          </a:bodyPr>
          <a:lstStyle/>
          <a:p>
            <a:pPr lvl="0">
              <a:lnSpc>
                <a:spcPct val="170000"/>
              </a:lnSpc>
            </a:pPr>
            <a:r>
              <a:rPr lang="en-US" dirty="0">
                <a:latin typeface="Antique Olive" pitchFamily="34" charset="0"/>
              </a:rPr>
              <a:t>Any value of current through a wire beyond the rated value that causes damage to the insulation is called overload.</a:t>
            </a:r>
            <a:endParaRPr lang="en-IN" dirty="0">
              <a:latin typeface="Antique Olive" pitchFamily="34" charset="0"/>
            </a:endParaRPr>
          </a:p>
          <a:p>
            <a:pPr lvl="0">
              <a:lnSpc>
                <a:spcPct val="170000"/>
              </a:lnSpc>
            </a:pPr>
            <a:r>
              <a:rPr lang="en-US" dirty="0">
                <a:latin typeface="Antique Olive" pitchFamily="34" charset="0"/>
              </a:rPr>
              <a:t>Rated current for a wire is that value of the current which does not cause the temperature of wire to reach a value that would damage the insulation.</a:t>
            </a:r>
            <a:endParaRPr lang="en-IN" dirty="0">
              <a:latin typeface="Antique Olive" pitchFamily="34" charset="0"/>
            </a:endParaRPr>
          </a:p>
          <a:p>
            <a:pPr lvl="0">
              <a:lnSpc>
                <a:spcPct val="170000"/>
              </a:lnSpc>
            </a:pPr>
            <a:r>
              <a:rPr lang="en-US" dirty="0">
                <a:latin typeface="Antique Olive" pitchFamily="34" charset="0"/>
              </a:rPr>
              <a:t>The current carrying capacity of the wiring should not be exceeded.</a:t>
            </a:r>
            <a:endParaRPr lang="en-IN" dirty="0">
              <a:latin typeface="Antique Olive" pitchFamily="34" charset="0"/>
            </a:endParaRPr>
          </a:p>
          <a:p>
            <a:pPr lvl="0">
              <a:lnSpc>
                <a:spcPct val="170000"/>
              </a:lnSpc>
            </a:pPr>
            <a:r>
              <a:rPr lang="en-US" dirty="0">
                <a:latin typeface="Antique Olive" pitchFamily="34" charset="0"/>
              </a:rPr>
              <a:t>Proper design of electrical installation should be according to the expected load.</a:t>
            </a:r>
            <a:endParaRPr lang="en-IN" dirty="0">
              <a:latin typeface="Antique Olive" pitchFamily="34" charset="0"/>
            </a:endParaRPr>
          </a:p>
          <a:p>
            <a:pPr lvl="0">
              <a:lnSpc>
                <a:spcPct val="170000"/>
              </a:lnSpc>
            </a:pPr>
            <a:r>
              <a:rPr lang="en-US" dirty="0">
                <a:latin typeface="Antique Olive" pitchFamily="34" charset="0"/>
              </a:rPr>
              <a:t>The design of electrical installation should be according to the expected load.</a:t>
            </a:r>
            <a:endParaRPr lang="en-IN" dirty="0">
              <a:latin typeface="Antique Olive" pitchFamily="34" charset="0"/>
            </a:endParaRPr>
          </a:p>
          <a:p>
            <a:pPr lvl="0">
              <a:lnSpc>
                <a:spcPct val="170000"/>
              </a:lnSpc>
            </a:pPr>
            <a:r>
              <a:rPr lang="en-US" dirty="0">
                <a:latin typeface="Antique Olive" pitchFamily="34" charset="0"/>
              </a:rPr>
              <a:t>If the switching load is more than the designed wiring load, it causes overload.</a:t>
            </a:r>
            <a:endParaRPr lang="en-IN" dirty="0">
              <a:latin typeface="Antique Olive" pitchFamily="34" charset="0"/>
            </a:endParaRPr>
          </a:p>
          <a:p>
            <a:pPr lvl="0">
              <a:lnSpc>
                <a:spcPct val="170000"/>
              </a:lnSpc>
            </a:pPr>
            <a:r>
              <a:rPr lang="en-US" dirty="0">
                <a:latin typeface="Antique Olive" pitchFamily="34" charset="0"/>
              </a:rPr>
              <a:t>Mechanical faults (i.e., bearing, jamming of rotors) in motor can cause overload.</a:t>
            </a:r>
            <a:endParaRPr lang="en-IN" dirty="0">
              <a:latin typeface="Antique Olive" pitchFamily="34" charset="0"/>
            </a:endParaRPr>
          </a:p>
          <a:p>
            <a:pPr>
              <a:lnSpc>
                <a:spcPct val="170000"/>
              </a:lnSpc>
            </a:pPr>
            <a:r>
              <a:rPr lang="en-US" dirty="0">
                <a:latin typeface="Antique Olive" pitchFamily="34" charset="0"/>
              </a:rPr>
              <a:t>Short circuit also causes overload</a:t>
            </a:r>
            <a:endParaRPr lang="en-IN" dirty="0">
              <a:latin typeface="Antique Olive" pitchFamily="34" charset="0"/>
            </a:endParaRPr>
          </a:p>
        </p:txBody>
      </p:sp>
      <p:sp>
        <p:nvSpPr>
          <p:cNvPr id="3" name="Title 2">
            <a:extLst>
              <a:ext uri="{FF2B5EF4-FFF2-40B4-BE49-F238E27FC236}">
                <a16:creationId xmlns="" xmlns:a16="http://schemas.microsoft.com/office/drawing/2014/main" id="{57FE741C-D170-4265-8D2E-9337BA601906}"/>
              </a:ext>
            </a:extLst>
          </p:cNvPr>
          <p:cNvSpPr>
            <a:spLocks noGrp="1"/>
          </p:cNvSpPr>
          <p:nvPr>
            <p:ph type="title"/>
          </p:nvPr>
        </p:nvSpPr>
        <p:spPr>
          <a:xfrm>
            <a:off x="1460665" y="274638"/>
            <a:ext cx="10212779" cy="944562"/>
          </a:xfrm>
        </p:spPr>
        <p:txBody>
          <a:bodyPr>
            <a:normAutofit fontScale="90000"/>
          </a:bodyPr>
          <a:lstStyle/>
          <a:p>
            <a:pPr algn="ctr"/>
            <a:r>
              <a:rPr lang="en-US" sz="4400" dirty="0">
                <a:solidFill>
                  <a:srgbClr val="0070C0"/>
                </a:solidFill>
                <a:effectLst/>
                <a:latin typeface="Algerian" pitchFamily="82" charset="0"/>
              </a:rPr>
              <a:t>Protection against overload </a:t>
            </a:r>
            <a:r>
              <a:rPr lang="en-US" sz="4400" dirty="0" smtClean="0">
                <a:solidFill>
                  <a:srgbClr val="0070C0"/>
                </a:solidFill>
                <a:effectLst/>
                <a:latin typeface="Algerian" pitchFamily="82" charset="0"/>
              </a:rPr>
              <a:t>causes</a:t>
            </a:r>
            <a:endParaRPr lang="en-IN"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116</a:t>
            </a:fld>
            <a:endParaRPr lang="en-IN"/>
          </a:p>
        </p:txBody>
      </p:sp>
    </p:spTree>
    <p:extLst>
      <p:ext uri="{BB962C8B-B14F-4D97-AF65-F5344CB8AC3E}">
        <p14:creationId xmlns="" xmlns:p14="http://schemas.microsoft.com/office/powerpoint/2010/main" val="2161713655"/>
      </p:ext>
    </p:extLst>
  </p:cSld>
  <p:clrMapOvr>
    <a:masterClrMapping/>
  </p:clrMapOvr>
  <p:transition spd="med" advTm="25000">
    <p:sndAc>
      <p:stSnd>
        <p:snd r:embed="rId2" name="bomb.wav" builtIn="1"/>
      </p:stSnd>
    </p:sndAc>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3786" y="665018"/>
            <a:ext cx="10082151" cy="6026727"/>
          </a:xfrm>
        </p:spPr>
        <p:txBody>
          <a:bodyPr>
            <a:noAutofit/>
          </a:bodyPr>
          <a:lstStyle/>
          <a:p>
            <a:pPr>
              <a:lnSpc>
                <a:spcPct val="150000"/>
              </a:lnSpc>
            </a:pPr>
            <a:r>
              <a:rPr lang="en-IN" sz="2400" dirty="0">
                <a:latin typeface="Antique Olive" pitchFamily="34" charset="0"/>
              </a:rPr>
              <a:t>Layout plans: showing the position of L.T Panels/ distribution board, lighting fixtures, lighting distribution, scheme, receptacles, etc available before commencement of work.</a:t>
            </a:r>
          </a:p>
          <a:p>
            <a:pPr>
              <a:lnSpc>
                <a:spcPct val="150000"/>
              </a:lnSpc>
            </a:pPr>
            <a:r>
              <a:rPr lang="en-IN" sz="2400" dirty="0">
                <a:latin typeface="Antique Olive" pitchFamily="34" charset="0"/>
              </a:rPr>
              <a:t>All the following items are as per specification and of approved makes</a:t>
            </a:r>
          </a:p>
          <a:p>
            <a:pPr>
              <a:lnSpc>
                <a:spcPct val="150000"/>
              </a:lnSpc>
            </a:pPr>
            <a:r>
              <a:rPr lang="en-IN" sz="2400" dirty="0">
                <a:latin typeface="Antique Olive" pitchFamily="34" charset="0"/>
              </a:rPr>
              <a:t>L T Panels/ Distribution Boards </a:t>
            </a:r>
          </a:p>
          <a:p>
            <a:pPr>
              <a:lnSpc>
                <a:spcPct val="150000"/>
              </a:lnSpc>
            </a:pPr>
            <a:r>
              <a:rPr lang="en-IN" sz="2400" dirty="0">
                <a:latin typeface="Antique Olive" pitchFamily="34" charset="0"/>
              </a:rPr>
              <a:t>Lighting Fixtures </a:t>
            </a:r>
          </a:p>
          <a:p>
            <a:pPr>
              <a:lnSpc>
                <a:spcPct val="150000"/>
              </a:lnSpc>
            </a:pPr>
            <a:r>
              <a:rPr lang="en-IN" sz="2400" dirty="0">
                <a:latin typeface="Antique Olive" pitchFamily="34" charset="0"/>
              </a:rPr>
              <a:t>Conduits, including accessories, Receptacles </a:t>
            </a:r>
          </a:p>
          <a:p>
            <a:pPr>
              <a:lnSpc>
                <a:spcPct val="150000"/>
              </a:lnSpc>
            </a:pPr>
            <a:r>
              <a:rPr lang="en-IN" sz="2400" dirty="0">
                <a:latin typeface="Antique Olive" pitchFamily="34" charset="0"/>
              </a:rPr>
              <a:t>Junction Boxes Cables/Wires Any other item</a:t>
            </a:r>
          </a:p>
        </p:txBody>
      </p:sp>
      <p:sp>
        <p:nvSpPr>
          <p:cNvPr id="2" name="Title 1"/>
          <p:cNvSpPr>
            <a:spLocks noGrp="1"/>
          </p:cNvSpPr>
          <p:nvPr>
            <p:ph type="title"/>
          </p:nvPr>
        </p:nvSpPr>
        <p:spPr>
          <a:xfrm>
            <a:off x="1151906" y="0"/>
            <a:ext cx="10390910" cy="700644"/>
          </a:xfrm>
        </p:spPr>
        <p:txBody>
          <a:bodyPr>
            <a:normAutofit fontScale="90000"/>
          </a:bodyPr>
          <a:lstStyle/>
          <a:p>
            <a:pPr algn="ctr"/>
            <a:r>
              <a:rPr lang="en-IN" sz="4400" dirty="0" smtClean="0">
                <a:solidFill>
                  <a:srgbClr val="0070C0"/>
                </a:solidFill>
                <a:latin typeface="Algerian" pitchFamily="82" charset="0"/>
              </a:rPr>
              <a:t>INTERNAL </a:t>
            </a:r>
            <a:r>
              <a:rPr lang="en-IN" sz="4400" dirty="0">
                <a:solidFill>
                  <a:srgbClr val="0070C0"/>
                </a:solidFill>
                <a:latin typeface="Algerian" pitchFamily="82" charset="0"/>
              </a:rPr>
              <a:t>ELECTRICAL WORKS  </a:t>
            </a:r>
            <a:r>
              <a:rPr lang="en-IN" sz="4400" dirty="0" smtClean="0">
                <a:solidFill>
                  <a:srgbClr val="0070C0"/>
                </a:solidFill>
                <a:latin typeface="Algerian" pitchFamily="82" charset="0"/>
              </a:rPr>
              <a:t> </a:t>
            </a:r>
            <a:r>
              <a:rPr lang="en-IN" sz="4400" dirty="0">
                <a:solidFill>
                  <a:srgbClr val="0070C0"/>
                </a:solidFill>
                <a:latin typeface="Algerian" pitchFamily="82" charset="0"/>
              </a:rPr>
              <a:t>GENERAL</a:t>
            </a:r>
            <a:endParaRPr lang="en-IN"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117</a:t>
            </a:fld>
            <a:endParaRPr lang="en-IN"/>
          </a:p>
        </p:txBody>
      </p:sp>
    </p:spTree>
    <p:extLst>
      <p:ext uri="{BB962C8B-B14F-4D97-AF65-F5344CB8AC3E}">
        <p14:creationId xmlns="" xmlns:p14="http://schemas.microsoft.com/office/powerpoint/2010/main" val="1602886192"/>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6919" y="1816925"/>
            <a:ext cx="9524011" cy="4736275"/>
          </a:xfrm>
        </p:spPr>
        <p:txBody>
          <a:bodyPr>
            <a:normAutofit/>
          </a:bodyPr>
          <a:lstStyle/>
          <a:p>
            <a:pPr>
              <a:lnSpc>
                <a:spcPct val="150000"/>
              </a:lnSpc>
            </a:pPr>
            <a:r>
              <a:rPr lang="en-IN" sz="3200" dirty="0">
                <a:latin typeface="Antique Olive" pitchFamily="34" charset="0"/>
              </a:rPr>
              <a:t>Conduit and accessories are of specified make, gauge and diameter.</a:t>
            </a:r>
          </a:p>
          <a:p>
            <a:pPr>
              <a:lnSpc>
                <a:spcPct val="150000"/>
              </a:lnSpc>
            </a:pPr>
            <a:r>
              <a:rPr lang="en-IN" sz="3200" dirty="0">
                <a:latin typeface="Antique Olive" pitchFamily="34" charset="0"/>
              </a:rPr>
              <a:t>Proper installation of all conduit wiring and concealed wiring.</a:t>
            </a:r>
          </a:p>
        </p:txBody>
      </p:sp>
      <p:sp>
        <p:nvSpPr>
          <p:cNvPr id="2" name="Title 1"/>
          <p:cNvSpPr>
            <a:spLocks noGrp="1"/>
          </p:cNvSpPr>
          <p:nvPr>
            <p:ph type="title"/>
          </p:nvPr>
        </p:nvSpPr>
        <p:spPr>
          <a:xfrm>
            <a:off x="1981200" y="0"/>
            <a:ext cx="8382000" cy="2042556"/>
          </a:xfrm>
        </p:spPr>
        <p:txBody>
          <a:bodyPr>
            <a:normAutofit/>
          </a:bodyPr>
          <a:lstStyle/>
          <a:p>
            <a:pPr algn="ctr"/>
            <a:r>
              <a:rPr lang="en-IN" sz="4000" dirty="0">
                <a:latin typeface="Algerian" pitchFamily="82" charset="0"/>
              </a:rPr>
              <a:t>INTERNAL ELECTRICAL WORKS</a:t>
            </a:r>
            <a:r>
              <a:rPr lang="en-IN" dirty="0"/>
              <a:t/>
            </a:r>
            <a:br>
              <a:rPr lang="en-IN" dirty="0"/>
            </a:br>
            <a:r>
              <a:rPr lang="en-IN" sz="4000" dirty="0">
                <a:latin typeface="Algerian" pitchFamily="82" charset="0"/>
              </a:rPr>
              <a:t>SURFACE CONDUIT WIRING / CONCEALED CONDUIT WIRING</a:t>
            </a:r>
            <a:endParaRPr lang="en-IN" sz="8000" dirty="0">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118</a:t>
            </a:fld>
            <a:endParaRPr lang="en-IN"/>
          </a:p>
        </p:txBody>
      </p:sp>
    </p:spTree>
    <p:extLst>
      <p:ext uri="{BB962C8B-B14F-4D97-AF65-F5344CB8AC3E}">
        <p14:creationId xmlns="" xmlns:p14="http://schemas.microsoft.com/office/powerpoint/2010/main" val="270142325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2965D28-5BA0-42A2-A22C-76D8889A652C}"/>
              </a:ext>
            </a:extLst>
          </p:cNvPr>
          <p:cNvSpPr>
            <a:spLocks noGrp="1"/>
          </p:cNvSpPr>
          <p:nvPr>
            <p:ph idx="1"/>
          </p:nvPr>
        </p:nvSpPr>
        <p:spPr>
          <a:xfrm>
            <a:off x="1353787" y="950026"/>
            <a:ext cx="10150825" cy="4961196"/>
          </a:xfrm>
        </p:spPr>
        <p:txBody>
          <a:bodyPr>
            <a:normAutofit/>
          </a:bodyPr>
          <a:lstStyle/>
          <a:p>
            <a:pPr>
              <a:lnSpc>
                <a:spcPct val="150000"/>
              </a:lnSpc>
            </a:pPr>
            <a:r>
              <a:rPr lang="en-US" sz="3200" dirty="0">
                <a:latin typeface="Antique Olive" pitchFamily="34" charset="0"/>
              </a:rPr>
              <a:t>Earth electrode provided as specified. </a:t>
            </a:r>
          </a:p>
          <a:p>
            <a:pPr>
              <a:lnSpc>
                <a:spcPct val="150000"/>
              </a:lnSpc>
            </a:pPr>
            <a:r>
              <a:rPr lang="en-US" sz="3200" dirty="0">
                <a:latin typeface="Antique Olive" pitchFamily="34" charset="0"/>
              </a:rPr>
              <a:t>Types and size of main/sub main and circuit </a:t>
            </a:r>
            <a:r>
              <a:rPr lang="en-US" sz="3200" dirty="0" err="1">
                <a:latin typeface="Antique Olive" pitchFamily="34" charset="0"/>
              </a:rPr>
              <a:t>earthing</a:t>
            </a:r>
            <a:r>
              <a:rPr lang="en-US" sz="3200" dirty="0">
                <a:latin typeface="Antique Olive" pitchFamily="34" charset="0"/>
              </a:rPr>
              <a:t> conductors provided as </a:t>
            </a:r>
            <a:r>
              <a:rPr lang="en-US" sz="3200" dirty="0" smtClean="0">
                <a:latin typeface="Antique Olive" pitchFamily="34" charset="0"/>
              </a:rPr>
              <a:t>specified</a:t>
            </a:r>
            <a:endParaRPr lang="en-IN" sz="3200" dirty="0">
              <a:latin typeface="Antique Olive" pitchFamily="34" charset="0"/>
            </a:endParaRPr>
          </a:p>
        </p:txBody>
      </p:sp>
      <p:sp>
        <p:nvSpPr>
          <p:cNvPr id="3" name="Title 2">
            <a:extLst>
              <a:ext uri="{FF2B5EF4-FFF2-40B4-BE49-F238E27FC236}">
                <a16:creationId xmlns="" xmlns:a16="http://schemas.microsoft.com/office/drawing/2014/main" id="{8998456B-4DAC-4DD8-9AA4-8C97745424DF}"/>
              </a:ext>
            </a:extLst>
          </p:cNvPr>
          <p:cNvSpPr>
            <a:spLocks noGrp="1"/>
          </p:cNvSpPr>
          <p:nvPr>
            <p:ph type="title"/>
          </p:nvPr>
        </p:nvSpPr>
        <p:spPr>
          <a:xfrm>
            <a:off x="2011034" y="232224"/>
            <a:ext cx="8911687" cy="456545"/>
          </a:xfrm>
        </p:spPr>
        <p:txBody>
          <a:bodyPr>
            <a:normAutofit fontScale="90000"/>
          </a:bodyPr>
          <a:lstStyle/>
          <a:p>
            <a:pPr algn="ctr"/>
            <a:r>
              <a:rPr lang="en-US" sz="4000" dirty="0">
                <a:solidFill>
                  <a:srgbClr val="0070C0"/>
                </a:solidFill>
                <a:latin typeface="Algerian" pitchFamily="82" charset="0"/>
              </a:rPr>
              <a:t> CHECK LIST FOR EARTHING </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119</a:t>
            </a:fld>
            <a:endParaRPr lang="en-IN"/>
          </a:p>
        </p:txBody>
      </p:sp>
    </p:spTree>
    <p:extLst>
      <p:ext uri="{BB962C8B-B14F-4D97-AF65-F5344CB8AC3E}">
        <p14:creationId xmlns="" xmlns:p14="http://schemas.microsoft.com/office/powerpoint/2010/main" val="2283403535"/>
      </p:ext>
    </p:extLst>
  </p:cSld>
  <p:clrMapOvr>
    <a:masterClrMapping/>
  </p:clrMapOvr>
  <p:transition spd="med" advTm="25000">
    <p:sndAc>
      <p:stSnd>
        <p:snd r:embed="rId2" name="bomb.wav" builtIn="1"/>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5F2389F-E773-4931-BC16-8A9A03AE5F2B}"/>
              </a:ext>
            </a:extLst>
          </p:cNvPr>
          <p:cNvSpPr/>
          <p:nvPr/>
        </p:nvSpPr>
        <p:spPr>
          <a:xfrm>
            <a:off x="738223" y="144528"/>
            <a:ext cx="11453777" cy="707886"/>
          </a:xfrm>
          <a:prstGeom prst="rect">
            <a:avLst/>
          </a:prstGeom>
        </p:spPr>
        <p:txBody>
          <a:bodyPr wrap="none">
            <a:spAutoFit/>
          </a:bodyPr>
          <a:lstStyle/>
          <a:p>
            <a:r>
              <a:rPr lang="en-US" sz="4000" u="sng" dirty="0">
                <a:solidFill>
                  <a:srgbClr val="002060"/>
                </a:solidFill>
                <a:latin typeface="Algerian" pitchFamily="82" charset="0"/>
                <a:ea typeface="Verdana" panose="020B0604030504040204" pitchFamily="34" charset="0"/>
              </a:rPr>
              <a:t>Tests to be conducted for flush shutters </a:t>
            </a:r>
            <a:endParaRPr lang="en-IN" sz="4000" u="sng" dirty="0">
              <a:solidFill>
                <a:srgbClr val="002060"/>
              </a:solidFill>
              <a:latin typeface="Algerian" pitchFamily="82" charset="0"/>
              <a:ea typeface="Verdana" panose="020B0604030504040204" pitchFamily="34" charset="0"/>
            </a:endParaRPr>
          </a:p>
        </p:txBody>
      </p:sp>
      <p:graphicFrame>
        <p:nvGraphicFramePr>
          <p:cNvPr id="3" name="Object 2">
            <a:extLst>
              <a:ext uri="{FF2B5EF4-FFF2-40B4-BE49-F238E27FC236}">
                <a16:creationId xmlns:a16="http://schemas.microsoft.com/office/drawing/2014/main" xmlns="" id="{FF0DC810-851E-439D-A23B-D817E1CE3808}"/>
              </a:ext>
            </a:extLst>
          </p:cNvPr>
          <p:cNvGraphicFramePr>
            <a:graphicFrameLocks noChangeAspect="1"/>
          </p:cNvGraphicFramePr>
          <p:nvPr/>
        </p:nvGraphicFramePr>
        <p:xfrm>
          <a:off x="3199421" y="1025279"/>
          <a:ext cx="6977848" cy="5467295"/>
        </p:xfrm>
        <a:graphic>
          <a:graphicData uri="http://schemas.openxmlformats.org/presentationml/2006/ole">
            <p:oleObj spid="_x0000_s1026" name="Worksheet" r:id="rId4" imgW="9467770" imgH="7496304" progId="Excel.Sheet.12">
              <p:embed/>
            </p:oleObj>
          </a:graphicData>
        </a:graphic>
      </p:graphicFrame>
      <p:sp>
        <p:nvSpPr>
          <p:cNvPr id="4" name="Slide Number Placeholder 3"/>
          <p:cNvSpPr>
            <a:spLocks noGrp="1"/>
          </p:cNvSpPr>
          <p:nvPr>
            <p:ph type="sldNum" sz="quarter" idx="12"/>
          </p:nvPr>
        </p:nvSpPr>
        <p:spPr/>
        <p:txBody>
          <a:bodyPr/>
          <a:lstStyle/>
          <a:p>
            <a:fld id="{443F5EDB-AB29-4AB1-A9D2-31D60AE98814}" type="slidenum">
              <a:rPr lang="en-IN" smtClean="0"/>
              <a:pPr/>
              <a:t>12</a:t>
            </a:fld>
            <a:endParaRPr lang="en-IN"/>
          </a:p>
        </p:txBody>
      </p:sp>
    </p:spTree>
    <p:extLst>
      <p:ext uri="{BB962C8B-B14F-4D97-AF65-F5344CB8AC3E}">
        <p14:creationId xmlns:p14="http://schemas.microsoft.com/office/powerpoint/2010/main" xmlns="" val="4204942235"/>
      </p:ext>
    </p:extLst>
  </p:cSld>
  <p:clrMapOvr>
    <a:masterClrMapping/>
  </p:clrMapOvr>
  <p:transition spd="med" advTm="25000">
    <p:sndAc>
      <p:stSnd>
        <p:snd r:embed="rId3" name="bomb.wav" builtIn="1"/>
      </p:stSnd>
    </p:sndAc>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BCF699B-3DB6-485F-9985-9F1540211F28}"/>
              </a:ext>
            </a:extLst>
          </p:cNvPr>
          <p:cNvSpPr>
            <a:spLocks noGrp="1"/>
          </p:cNvSpPr>
          <p:nvPr>
            <p:ph idx="1"/>
          </p:nvPr>
        </p:nvSpPr>
        <p:spPr>
          <a:xfrm>
            <a:off x="2030681" y="1472540"/>
            <a:ext cx="9473931" cy="4438682"/>
          </a:xfrm>
        </p:spPr>
        <p:txBody>
          <a:bodyPr>
            <a:normAutofit/>
          </a:bodyPr>
          <a:lstStyle/>
          <a:p>
            <a:pPr>
              <a:lnSpc>
                <a:spcPct val="150000"/>
              </a:lnSpc>
            </a:pPr>
            <a:r>
              <a:rPr lang="en-US" sz="2800" dirty="0">
                <a:latin typeface="Antique Olive" pitchFamily="34" charset="0"/>
              </a:rPr>
              <a:t>Main switch board is fabricated based on approved shop drawings and the entire material used is as per BIS Code.</a:t>
            </a:r>
          </a:p>
          <a:p>
            <a:pPr>
              <a:lnSpc>
                <a:spcPct val="150000"/>
              </a:lnSpc>
            </a:pPr>
            <a:r>
              <a:rPr lang="en-US" sz="2800" dirty="0">
                <a:latin typeface="Antique Olive" pitchFamily="34" charset="0"/>
              </a:rPr>
              <a:t>Make of switches and other items as specified. </a:t>
            </a:r>
            <a:endParaRPr lang="en-IN" sz="2800" dirty="0">
              <a:latin typeface="Antique Olive" pitchFamily="34" charset="0"/>
            </a:endParaRPr>
          </a:p>
        </p:txBody>
      </p:sp>
      <p:sp>
        <p:nvSpPr>
          <p:cNvPr id="3" name="Title 2">
            <a:extLst>
              <a:ext uri="{FF2B5EF4-FFF2-40B4-BE49-F238E27FC236}">
                <a16:creationId xmlns="" xmlns:a16="http://schemas.microsoft.com/office/drawing/2014/main" id="{B6EBE187-BDA7-49EE-A5C6-8636CB710CC5}"/>
              </a:ext>
            </a:extLst>
          </p:cNvPr>
          <p:cNvSpPr>
            <a:spLocks noGrp="1"/>
          </p:cNvSpPr>
          <p:nvPr>
            <p:ph type="title"/>
          </p:nvPr>
        </p:nvSpPr>
        <p:spPr>
          <a:xfrm>
            <a:off x="2094162" y="327227"/>
            <a:ext cx="8911687" cy="1280890"/>
          </a:xfrm>
        </p:spPr>
        <p:txBody>
          <a:bodyPr>
            <a:normAutofit/>
          </a:bodyPr>
          <a:lstStyle/>
          <a:p>
            <a:pPr algn="ctr"/>
            <a:r>
              <a:rPr lang="en-IN" sz="4000" dirty="0">
                <a:solidFill>
                  <a:srgbClr val="0070C0"/>
                </a:solidFill>
                <a:latin typeface="Algerian" pitchFamily="82" charset="0"/>
              </a:rPr>
              <a:t>MAIN AND DISTRIBUTION BOARDS </a:t>
            </a:r>
          </a:p>
        </p:txBody>
      </p:sp>
      <p:sp>
        <p:nvSpPr>
          <p:cNvPr id="5" name="Slide Number Placeholder 4"/>
          <p:cNvSpPr>
            <a:spLocks noGrp="1"/>
          </p:cNvSpPr>
          <p:nvPr>
            <p:ph type="sldNum" sz="quarter" idx="12"/>
          </p:nvPr>
        </p:nvSpPr>
        <p:spPr/>
        <p:txBody>
          <a:bodyPr/>
          <a:lstStyle/>
          <a:p>
            <a:fld id="{443F5EDB-AB29-4AB1-A9D2-31D60AE98814}" type="slidenum">
              <a:rPr lang="en-IN" smtClean="0"/>
              <a:pPr/>
              <a:t>120</a:t>
            </a:fld>
            <a:endParaRPr lang="en-IN"/>
          </a:p>
        </p:txBody>
      </p:sp>
    </p:spTree>
    <p:extLst>
      <p:ext uri="{BB962C8B-B14F-4D97-AF65-F5344CB8AC3E}">
        <p14:creationId xmlns="" xmlns:p14="http://schemas.microsoft.com/office/powerpoint/2010/main" val="3061048736"/>
      </p:ext>
    </p:extLst>
  </p:cSld>
  <p:clrMapOvr>
    <a:masterClrMapping/>
  </p:clrMapOvr>
  <p:transition spd="med" advTm="25000">
    <p:sndAc>
      <p:stSnd>
        <p:snd r:embed="rId2" name="bomb.wav" builtIn="1"/>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9C09F287-12CA-488A-B107-FBC9DA06AD69}"/>
              </a:ext>
            </a:extLst>
          </p:cNvPr>
          <p:cNvGraphicFramePr>
            <a:graphicFrameLocks noChangeAspect="1"/>
          </p:cNvGraphicFramePr>
          <p:nvPr/>
        </p:nvGraphicFramePr>
        <p:xfrm>
          <a:off x="2423885" y="1603066"/>
          <a:ext cx="8128000" cy="3887787"/>
        </p:xfrm>
        <a:graphic>
          <a:graphicData uri="http://schemas.openxmlformats.org/presentationml/2006/ole">
            <p:oleObj spid="_x0000_s2050" name="Worksheet" r:id="rId4" imgW="16668801" imgH="7972425" progId="Excel.Sheet.12">
              <p:embed/>
            </p:oleObj>
          </a:graphicData>
        </a:graphic>
      </p:graphicFrame>
      <p:sp>
        <p:nvSpPr>
          <p:cNvPr id="3" name="Rectangle 2">
            <a:extLst>
              <a:ext uri="{FF2B5EF4-FFF2-40B4-BE49-F238E27FC236}">
                <a16:creationId xmlns:a16="http://schemas.microsoft.com/office/drawing/2014/main" xmlns="" id="{1A6EF6F5-8011-422B-B18D-02A090736DE3}"/>
              </a:ext>
            </a:extLst>
          </p:cNvPr>
          <p:cNvSpPr/>
          <p:nvPr/>
        </p:nvSpPr>
        <p:spPr>
          <a:xfrm>
            <a:off x="1389414" y="163176"/>
            <a:ext cx="9429008" cy="1600438"/>
          </a:xfrm>
          <a:prstGeom prst="rect">
            <a:avLst/>
          </a:prstGeom>
        </p:spPr>
        <p:txBody>
          <a:bodyPr wrap="square">
            <a:spAutoFit/>
          </a:bodyPr>
          <a:lstStyle/>
          <a:p>
            <a:pPr algn="ctr"/>
            <a:r>
              <a:rPr lang="en-IN" sz="4000" dirty="0">
                <a:solidFill>
                  <a:srgbClr val="002060"/>
                </a:solidFill>
                <a:latin typeface="Algerian" pitchFamily="82" charset="0"/>
              </a:rPr>
              <a:t>WINDOWS  &amp; </a:t>
            </a:r>
            <a:r>
              <a:rPr lang="en-IN" sz="4000" dirty="0" smtClean="0">
                <a:solidFill>
                  <a:srgbClr val="002060"/>
                </a:solidFill>
                <a:latin typeface="Algerian" pitchFamily="82" charset="0"/>
              </a:rPr>
              <a:t>VENTILATORS  </a:t>
            </a:r>
            <a:br>
              <a:rPr lang="en-IN" sz="4000" dirty="0" smtClean="0">
                <a:solidFill>
                  <a:srgbClr val="002060"/>
                </a:solidFill>
                <a:latin typeface="Algerian" pitchFamily="82" charset="0"/>
              </a:rPr>
            </a:br>
            <a:r>
              <a:rPr lang="en-IN" sz="4000" dirty="0" smtClean="0">
                <a:solidFill>
                  <a:srgbClr val="002060"/>
                </a:solidFill>
                <a:latin typeface="Algerian" pitchFamily="82" charset="0"/>
              </a:rPr>
              <a:t>						(PREPAINTED </a:t>
            </a:r>
            <a:r>
              <a:rPr lang="en-IN" sz="4000" dirty="0">
                <a:solidFill>
                  <a:srgbClr val="002060"/>
                </a:solidFill>
                <a:latin typeface="Algerian" pitchFamily="82" charset="0"/>
              </a:rPr>
              <a:t>STEEL)</a:t>
            </a:r>
            <a:r>
              <a:rPr lang="en-IN" sz="2400" dirty="0">
                <a:latin typeface="Algerian" pitchFamily="82" charset="0"/>
              </a:rPr>
              <a:t>	</a:t>
            </a:r>
            <a:r>
              <a:rPr lang="en-IN" dirty="0"/>
              <a:t>							</a:t>
            </a:r>
          </a:p>
        </p:txBody>
      </p:sp>
      <p:sp>
        <p:nvSpPr>
          <p:cNvPr id="4" name="Slide Number Placeholder 3"/>
          <p:cNvSpPr>
            <a:spLocks noGrp="1"/>
          </p:cNvSpPr>
          <p:nvPr>
            <p:ph type="sldNum" sz="quarter" idx="12"/>
          </p:nvPr>
        </p:nvSpPr>
        <p:spPr/>
        <p:txBody>
          <a:bodyPr/>
          <a:lstStyle/>
          <a:p>
            <a:fld id="{443F5EDB-AB29-4AB1-A9D2-31D60AE98814}" type="slidenum">
              <a:rPr lang="en-IN" smtClean="0"/>
              <a:pPr/>
              <a:t>13</a:t>
            </a:fld>
            <a:endParaRPr lang="en-IN"/>
          </a:p>
        </p:txBody>
      </p:sp>
    </p:spTree>
    <p:extLst>
      <p:ext uri="{BB962C8B-B14F-4D97-AF65-F5344CB8AC3E}">
        <p14:creationId xmlns:p14="http://schemas.microsoft.com/office/powerpoint/2010/main" xmlns="" val="3472249192"/>
      </p:ext>
    </p:extLst>
  </p:cSld>
  <p:clrMapOvr>
    <a:masterClrMapping/>
  </p:clrMapOvr>
  <p:transition spd="med" advTm="25000">
    <p:sndAc>
      <p:stSnd>
        <p:snd r:embed="rId3" name="bomb.wav" builtIn="1"/>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F746D152-A025-484D-8DFD-F5FCF2E94FC4}"/>
              </a:ext>
            </a:extLst>
          </p:cNvPr>
          <p:cNvGraphicFramePr>
            <a:graphicFrameLocks noChangeAspect="1"/>
          </p:cNvGraphicFramePr>
          <p:nvPr/>
        </p:nvGraphicFramePr>
        <p:xfrm>
          <a:off x="2032000" y="1322507"/>
          <a:ext cx="9118930" cy="5601373"/>
        </p:xfrm>
        <a:graphic>
          <a:graphicData uri="http://schemas.openxmlformats.org/presentationml/2006/ole">
            <p:oleObj spid="_x0000_s3074" name="Worksheet" r:id="rId4" imgW="20126170" imgH="12363514" progId="Excel.Sheet.12">
              <p:embed/>
            </p:oleObj>
          </a:graphicData>
        </a:graphic>
      </p:graphicFrame>
      <p:sp>
        <p:nvSpPr>
          <p:cNvPr id="3" name="Rectangle 2">
            <a:extLst>
              <a:ext uri="{FF2B5EF4-FFF2-40B4-BE49-F238E27FC236}">
                <a16:creationId xmlns:a16="http://schemas.microsoft.com/office/drawing/2014/main" xmlns="" id="{69025666-7CF7-403B-AEB9-B32F16F64987}"/>
              </a:ext>
            </a:extLst>
          </p:cNvPr>
          <p:cNvSpPr/>
          <p:nvPr/>
        </p:nvSpPr>
        <p:spPr>
          <a:xfrm>
            <a:off x="1270660" y="0"/>
            <a:ext cx="10462162" cy="1754326"/>
          </a:xfrm>
          <a:prstGeom prst="rect">
            <a:avLst/>
          </a:prstGeom>
        </p:spPr>
        <p:txBody>
          <a:bodyPr wrap="square">
            <a:spAutoFit/>
          </a:bodyPr>
          <a:lstStyle/>
          <a:p>
            <a:pPr algn="ctr"/>
            <a:r>
              <a:rPr lang="en-US" sz="4000" dirty="0">
                <a:latin typeface="Algerian" pitchFamily="82" charset="0"/>
                <a:ea typeface="Verdana" panose="020B0604030504040204" pitchFamily="34" charset="0"/>
              </a:rPr>
              <a:t>Details of types of tiles to be </a:t>
            </a:r>
            <a:r>
              <a:rPr lang="en-US" sz="4000" dirty="0" smtClean="0">
                <a:latin typeface="Algerian" pitchFamily="82" charset="0"/>
                <a:ea typeface="Verdana" panose="020B0604030504040204" pitchFamily="34" charset="0"/>
              </a:rPr>
              <a:t/>
            </a:r>
            <a:br>
              <a:rPr lang="en-US" sz="4000" dirty="0" smtClean="0">
                <a:latin typeface="Algerian" pitchFamily="82" charset="0"/>
                <a:ea typeface="Verdana" panose="020B0604030504040204" pitchFamily="34" charset="0"/>
              </a:rPr>
            </a:br>
            <a:r>
              <a:rPr lang="en-US" sz="4000" dirty="0" smtClean="0">
                <a:latin typeface="Algerian" pitchFamily="82" charset="0"/>
                <a:ea typeface="Verdana" panose="020B0604030504040204" pitchFamily="34" charset="0"/>
              </a:rPr>
              <a:t>		provided </a:t>
            </a:r>
            <a:r>
              <a:rPr lang="en-US" sz="4000" dirty="0">
                <a:latin typeface="Algerian" pitchFamily="82" charset="0"/>
                <a:ea typeface="Verdana" panose="020B0604030504040204" pitchFamily="34" charset="0"/>
              </a:rPr>
              <a:t>along with </a:t>
            </a:r>
            <a:r>
              <a:rPr lang="en-US" sz="4000" dirty="0" smtClean="0">
                <a:latin typeface="Algerian" pitchFamily="82" charset="0"/>
                <a:ea typeface="Verdana" panose="020B0604030504040204" pitchFamily="34" charset="0"/>
              </a:rPr>
              <a:t>standards</a:t>
            </a:r>
            <a:r>
              <a:rPr lang="en-US" sz="2800" dirty="0">
                <a:latin typeface="Berlin Sans FB" panose="020E0602020502020306" pitchFamily="34" charset="0"/>
                <a:ea typeface="Verdana" panose="020B0604030504040204" pitchFamily="34" charset="0"/>
              </a:rPr>
              <a:t>									</a:t>
            </a:r>
          </a:p>
        </p:txBody>
      </p:sp>
      <p:sp>
        <p:nvSpPr>
          <p:cNvPr id="4" name="Slide Number Placeholder 3"/>
          <p:cNvSpPr>
            <a:spLocks noGrp="1"/>
          </p:cNvSpPr>
          <p:nvPr>
            <p:ph type="sldNum" sz="quarter" idx="12"/>
          </p:nvPr>
        </p:nvSpPr>
        <p:spPr/>
        <p:txBody>
          <a:bodyPr/>
          <a:lstStyle/>
          <a:p>
            <a:fld id="{443F5EDB-AB29-4AB1-A9D2-31D60AE98814}" type="slidenum">
              <a:rPr lang="en-IN" smtClean="0"/>
              <a:pPr/>
              <a:t>14</a:t>
            </a:fld>
            <a:endParaRPr lang="en-IN"/>
          </a:p>
        </p:txBody>
      </p:sp>
    </p:spTree>
    <p:extLst>
      <p:ext uri="{BB962C8B-B14F-4D97-AF65-F5344CB8AC3E}">
        <p14:creationId xmlns:p14="http://schemas.microsoft.com/office/powerpoint/2010/main" xmlns="" val="3864488313"/>
      </p:ext>
    </p:extLst>
  </p:cSld>
  <p:clrMapOvr>
    <a:masterClrMapping/>
  </p:clrMapOvr>
  <p:transition spd="med" advTm="25000">
    <p:sndAc>
      <p:stSnd>
        <p:snd r:embed="rId3" name="bomb.wav" builtIn="1"/>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xmlns="" id="{5507181C-0E36-400D-A951-75481824CC4F}"/>
              </a:ext>
            </a:extLst>
          </p:cNvPr>
          <p:cNvGraphicFramePr>
            <a:graphicFrameLocks noChangeAspect="1"/>
          </p:cNvGraphicFramePr>
          <p:nvPr/>
        </p:nvGraphicFramePr>
        <p:xfrm>
          <a:off x="2451966" y="626532"/>
          <a:ext cx="7048294" cy="6253152"/>
        </p:xfrm>
        <a:graphic>
          <a:graphicData uri="http://schemas.openxmlformats.org/presentationml/2006/ole">
            <p:oleObj spid="_x0000_s4098" name="Worksheet" r:id="rId4" imgW="12049259" imgH="11896776" progId="Excel.Sheet.12">
              <p:embed/>
            </p:oleObj>
          </a:graphicData>
        </a:graphic>
      </p:graphicFrame>
      <p:sp>
        <p:nvSpPr>
          <p:cNvPr id="4" name="Rectangle 3">
            <a:extLst>
              <a:ext uri="{FF2B5EF4-FFF2-40B4-BE49-F238E27FC236}">
                <a16:creationId xmlns:a16="http://schemas.microsoft.com/office/drawing/2014/main" xmlns="" id="{5CFA4644-1B43-4E89-B39E-69FCA1DA54B1}"/>
              </a:ext>
            </a:extLst>
          </p:cNvPr>
          <p:cNvSpPr/>
          <p:nvPr/>
        </p:nvSpPr>
        <p:spPr>
          <a:xfrm>
            <a:off x="285008" y="0"/>
            <a:ext cx="11906992" cy="1261884"/>
          </a:xfrm>
          <a:prstGeom prst="rect">
            <a:avLst/>
          </a:prstGeom>
        </p:spPr>
        <p:txBody>
          <a:bodyPr wrap="square">
            <a:spAutoFit/>
          </a:bodyPr>
          <a:lstStyle/>
          <a:p>
            <a:pPr algn="ctr"/>
            <a:r>
              <a:rPr lang="en-US" sz="3800" dirty="0" smtClean="0">
                <a:latin typeface="Algerian" pitchFamily="82" charset="0"/>
              </a:rPr>
              <a:t>Test  </a:t>
            </a:r>
            <a:r>
              <a:rPr lang="en-US" sz="3800" dirty="0">
                <a:latin typeface="Algerian" pitchFamily="82" charset="0"/>
              </a:rPr>
              <a:t>of  C P V C Pipe For Potable Water Supply		</a:t>
            </a:r>
            <a:r>
              <a:rPr lang="en-US" dirty="0"/>
              <a:t>				</a:t>
            </a:r>
          </a:p>
        </p:txBody>
      </p:sp>
      <p:sp>
        <p:nvSpPr>
          <p:cNvPr id="5" name="Slide Number Placeholder 4"/>
          <p:cNvSpPr>
            <a:spLocks noGrp="1"/>
          </p:cNvSpPr>
          <p:nvPr>
            <p:ph type="sldNum" sz="quarter" idx="12"/>
          </p:nvPr>
        </p:nvSpPr>
        <p:spPr/>
        <p:txBody>
          <a:bodyPr/>
          <a:lstStyle/>
          <a:p>
            <a:fld id="{443F5EDB-AB29-4AB1-A9D2-31D60AE98814}" type="slidenum">
              <a:rPr lang="en-IN" smtClean="0"/>
              <a:pPr/>
              <a:t>15</a:t>
            </a:fld>
            <a:endParaRPr lang="en-IN"/>
          </a:p>
        </p:txBody>
      </p:sp>
    </p:spTree>
    <p:extLst>
      <p:ext uri="{BB962C8B-B14F-4D97-AF65-F5344CB8AC3E}">
        <p14:creationId xmlns:p14="http://schemas.microsoft.com/office/powerpoint/2010/main" xmlns="" val="2181475222"/>
      </p:ext>
    </p:extLst>
  </p:cSld>
  <p:clrMapOvr>
    <a:masterClrMapping/>
  </p:clrMapOvr>
  <p:transition spd="med" advTm="25000">
    <p:sndAc>
      <p:stSnd>
        <p:snd r:embed="rId3" name="bomb.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6A209E-1897-4993-900E-1545160F0AEF}"/>
              </a:ext>
            </a:extLst>
          </p:cNvPr>
          <p:cNvPicPr>
            <a:picLocks noChangeAspect="1"/>
          </p:cNvPicPr>
          <p:nvPr/>
        </p:nvPicPr>
        <p:blipFill>
          <a:blip r:embed="rId3"/>
          <a:stretch>
            <a:fillRect/>
          </a:stretch>
        </p:blipFill>
        <p:spPr>
          <a:xfrm>
            <a:off x="3277590" y="500778"/>
            <a:ext cx="6317672" cy="6357222"/>
          </a:xfrm>
          <a:prstGeom prst="rect">
            <a:avLst/>
          </a:prstGeom>
        </p:spPr>
      </p:pic>
      <p:sp>
        <p:nvSpPr>
          <p:cNvPr id="3" name="Rectangle 2">
            <a:extLst>
              <a:ext uri="{FF2B5EF4-FFF2-40B4-BE49-F238E27FC236}">
                <a16:creationId xmlns:a16="http://schemas.microsoft.com/office/drawing/2014/main" xmlns="" id="{14FF6704-030F-477C-BE61-66E3BC2399D1}"/>
              </a:ext>
            </a:extLst>
          </p:cNvPr>
          <p:cNvSpPr/>
          <p:nvPr/>
        </p:nvSpPr>
        <p:spPr>
          <a:xfrm>
            <a:off x="356260" y="0"/>
            <a:ext cx="11992386" cy="677108"/>
          </a:xfrm>
          <a:prstGeom prst="rect">
            <a:avLst/>
          </a:prstGeom>
        </p:spPr>
        <p:txBody>
          <a:bodyPr wrap="none">
            <a:spAutoFit/>
          </a:bodyPr>
          <a:lstStyle/>
          <a:p>
            <a:pPr algn="ctr"/>
            <a:r>
              <a:rPr lang="en-US" dirty="0"/>
              <a:t> </a:t>
            </a:r>
            <a:r>
              <a:rPr lang="en-US" sz="3800" dirty="0">
                <a:latin typeface="Algerian" pitchFamily="82" charset="0"/>
              </a:rPr>
              <a:t>Test  of  C P V C Pipe For Potable Water Supply</a:t>
            </a:r>
            <a:endParaRPr lang="en-IN" sz="3800" dirty="0">
              <a:latin typeface="Algerian" pitchFamily="82" charset="0"/>
            </a:endParaRPr>
          </a:p>
        </p:txBody>
      </p:sp>
      <p:sp>
        <p:nvSpPr>
          <p:cNvPr id="4" name="Slide Number Placeholder 3"/>
          <p:cNvSpPr>
            <a:spLocks noGrp="1"/>
          </p:cNvSpPr>
          <p:nvPr>
            <p:ph type="sldNum" sz="quarter" idx="12"/>
          </p:nvPr>
        </p:nvSpPr>
        <p:spPr/>
        <p:txBody>
          <a:bodyPr/>
          <a:lstStyle/>
          <a:p>
            <a:fld id="{443F5EDB-AB29-4AB1-A9D2-31D60AE98814}" type="slidenum">
              <a:rPr lang="en-IN" smtClean="0"/>
              <a:pPr/>
              <a:t>16</a:t>
            </a:fld>
            <a:endParaRPr lang="en-IN"/>
          </a:p>
        </p:txBody>
      </p:sp>
    </p:spTree>
    <p:extLst>
      <p:ext uri="{BB962C8B-B14F-4D97-AF65-F5344CB8AC3E}">
        <p14:creationId xmlns:p14="http://schemas.microsoft.com/office/powerpoint/2010/main" xmlns="" val="89511797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DBA5E12-AD85-4651-847A-C7EEA6E8CDC6}"/>
              </a:ext>
            </a:extLst>
          </p:cNvPr>
          <p:cNvSpPr/>
          <p:nvPr/>
        </p:nvSpPr>
        <p:spPr>
          <a:xfrm>
            <a:off x="0" y="0"/>
            <a:ext cx="12192000" cy="1077218"/>
          </a:xfrm>
          <a:prstGeom prst="rect">
            <a:avLst/>
          </a:prstGeom>
        </p:spPr>
        <p:txBody>
          <a:bodyPr wrap="square">
            <a:spAutoFit/>
          </a:bodyPr>
          <a:lstStyle/>
          <a:p>
            <a:pPr algn="ctr"/>
            <a:r>
              <a:rPr lang="en-US" sz="3200" dirty="0" smtClean="0">
                <a:latin typeface="Algerian" pitchFamily="82" charset="0"/>
              </a:rPr>
              <a:t>Test  </a:t>
            </a:r>
            <a:r>
              <a:rPr lang="en-US" sz="3200" dirty="0">
                <a:latin typeface="Algerian" pitchFamily="82" charset="0"/>
              </a:rPr>
              <a:t>of  UP V C Pipe  FOR  SOIL AND WASTE DISCHARGE SYSTEMS</a:t>
            </a:r>
            <a:r>
              <a:rPr lang="en-US" sz="2400" dirty="0"/>
              <a:t>					</a:t>
            </a:r>
          </a:p>
        </p:txBody>
      </p:sp>
      <p:graphicFrame>
        <p:nvGraphicFramePr>
          <p:cNvPr id="4" name="Object 3">
            <a:extLst>
              <a:ext uri="{FF2B5EF4-FFF2-40B4-BE49-F238E27FC236}">
                <a16:creationId xmlns:a16="http://schemas.microsoft.com/office/drawing/2014/main" xmlns="" id="{5E3BA5AB-83D8-4D37-9145-4847C8E68292}"/>
              </a:ext>
            </a:extLst>
          </p:cNvPr>
          <p:cNvGraphicFramePr>
            <a:graphicFrameLocks noChangeAspect="1"/>
          </p:cNvGraphicFramePr>
          <p:nvPr/>
        </p:nvGraphicFramePr>
        <p:xfrm>
          <a:off x="2796466" y="798990"/>
          <a:ext cx="6782540" cy="6059011"/>
        </p:xfrm>
        <a:graphic>
          <a:graphicData uri="http://schemas.openxmlformats.org/presentationml/2006/ole">
            <p:oleObj spid="_x0000_s5122" name="Worksheet" r:id="rId4" imgW="14182743" imgH="13935062" progId="Excel.Sheet.12">
              <p:embed/>
            </p:oleObj>
          </a:graphicData>
        </a:graphic>
      </p:graphicFrame>
      <p:sp>
        <p:nvSpPr>
          <p:cNvPr id="5" name="Slide Number Placeholder 4"/>
          <p:cNvSpPr>
            <a:spLocks noGrp="1"/>
          </p:cNvSpPr>
          <p:nvPr>
            <p:ph type="sldNum" sz="quarter" idx="12"/>
          </p:nvPr>
        </p:nvSpPr>
        <p:spPr/>
        <p:txBody>
          <a:bodyPr/>
          <a:lstStyle/>
          <a:p>
            <a:fld id="{443F5EDB-AB29-4AB1-A9D2-31D60AE98814}" type="slidenum">
              <a:rPr lang="en-IN" smtClean="0"/>
              <a:pPr/>
              <a:t>17</a:t>
            </a:fld>
            <a:endParaRPr lang="en-IN"/>
          </a:p>
        </p:txBody>
      </p:sp>
    </p:spTree>
    <p:extLst>
      <p:ext uri="{BB962C8B-B14F-4D97-AF65-F5344CB8AC3E}">
        <p14:creationId xmlns:p14="http://schemas.microsoft.com/office/powerpoint/2010/main" xmlns="" val="3014640909"/>
      </p:ext>
    </p:extLst>
  </p:cSld>
  <p:clrMapOvr>
    <a:masterClrMapping/>
  </p:clrMapOvr>
  <p:transition spd="med" advTm="25000">
    <p:sndAc>
      <p:stSnd>
        <p:snd r:embed="rId3" name="bomb.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58131DF6-0BA4-4A8D-B97E-DEB12AF8E4F3}"/>
              </a:ext>
            </a:extLst>
          </p:cNvPr>
          <p:cNvGraphicFramePr>
            <a:graphicFrameLocks noChangeAspect="1"/>
          </p:cNvGraphicFramePr>
          <p:nvPr/>
        </p:nvGraphicFramePr>
        <p:xfrm>
          <a:off x="3151573" y="503310"/>
          <a:ext cx="6090081" cy="6252597"/>
        </p:xfrm>
        <a:graphic>
          <a:graphicData uri="http://schemas.openxmlformats.org/presentationml/2006/ole">
            <p:oleObj spid="_x0000_s6146" name="Worksheet" r:id="rId4" imgW="10572685" imgH="14906767" progId="Excel.Sheet.12">
              <p:embed/>
            </p:oleObj>
          </a:graphicData>
        </a:graphic>
      </p:graphicFrame>
      <p:pic>
        <p:nvPicPr>
          <p:cNvPr id="3" name="Picture 2">
            <a:extLst>
              <a:ext uri="{FF2B5EF4-FFF2-40B4-BE49-F238E27FC236}">
                <a16:creationId xmlns:a16="http://schemas.microsoft.com/office/drawing/2014/main" xmlns="" id="{8DC2F4D5-1C60-44FF-BEF2-D7A647AA4D86}"/>
              </a:ext>
            </a:extLst>
          </p:cNvPr>
          <p:cNvPicPr>
            <a:picLocks noChangeAspect="1"/>
          </p:cNvPicPr>
          <p:nvPr/>
        </p:nvPicPr>
        <p:blipFill>
          <a:blip r:embed="rId5"/>
          <a:stretch>
            <a:fillRect/>
          </a:stretch>
        </p:blipFill>
        <p:spPr>
          <a:xfrm>
            <a:off x="1971871" y="102093"/>
            <a:ext cx="9047248" cy="647014"/>
          </a:xfrm>
          <a:prstGeom prst="rect">
            <a:avLst/>
          </a:prstGeom>
        </p:spPr>
      </p:pic>
      <p:sp>
        <p:nvSpPr>
          <p:cNvPr id="4" name="Slide Number Placeholder 3"/>
          <p:cNvSpPr>
            <a:spLocks noGrp="1"/>
          </p:cNvSpPr>
          <p:nvPr>
            <p:ph type="sldNum" sz="quarter" idx="12"/>
          </p:nvPr>
        </p:nvSpPr>
        <p:spPr/>
        <p:txBody>
          <a:bodyPr/>
          <a:lstStyle/>
          <a:p>
            <a:fld id="{443F5EDB-AB29-4AB1-A9D2-31D60AE98814}" type="slidenum">
              <a:rPr lang="en-IN" smtClean="0"/>
              <a:pPr/>
              <a:t>18</a:t>
            </a:fld>
            <a:endParaRPr lang="en-IN"/>
          </a:p>
        </p:txBody>
      </p:sp>
    </p:spTree>
    <p:extLst>
      <p:ext uri="{BB962C8B-B14F-4D97-AF65-F5344CB8AC3E}">
        <p14:creationId xmlns:p14="http://schemas.microsoft.com/office/powerpoint/2010/main" xmlns="" val="3694638645"/>
      </p:ext>
    </p:extLst>
  </p:cSld>
  <p:clrMapOvr>
    <a:masterClrMapping/>
  </p:clrMapOvr>
  <p:transition spd="med" advTm="25000">
    <p:sndAc>
      <p:stSnd>
        <p:snd r:embed="rId3" name="bomb.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6AD4504-669E-4E46-8155-9BBEE6CF7BF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98129" y="844381"/>
            <a:ext cx="9960598" cy="5863973"/>
          </a:xfrm>
          <a:prstGeom prst="rect">
            <a:avLst/>
          </a:prstGeom>
        </p:spPr>
      </p:pic>
      <p:sp>
        <p:nvSpPr>
          <p:cNvPr id="6" name="Rectangle 5">
            <a:extLst>
              <a:ext uri="{FF2B5EF4-FFF2-40B4-BE49-F238E27FC236}">
                <a16:creationId xmlns:a16="http://schemas.microsoft.com/office/drawing/2014/main" xmlns="" id="{C4E85278-306E-4958-9071-60AAE6696585}"/>
              </a:ext>
            </a:extLst>
          </p:cNvPr>
          <p:cNvSpPr/>
          <p:nvPr/>
        </p:nvSpPr>
        <p:spPr>
          <a:xfrm>
            <a:off x="534390" y="190006"/>
            <a:ext cx="11657610" cy="1200329"/>
          </a:xfrm>
          <a:prstGeom prst="rect">
            <a:avLst/>
          </a:prstGeom>
        </p:spPr>
        <p:txBody>
          <a:bodyPr wrap="square">
            <a:spAutoFit/>
          </a:bodyPr>
          <a:lstStyle/>
          <a:p>
            <a:pPr algn="ctr"/>
            <a:r>
              <a:rPr lang="en-US" sz="4000" dirty="0">
                <a:solidFill>
                  <a:srgbClr val="0070C0"/>
                </a:solidFill>
                <a:latin typeface="Algerian" pitchFamily="82" charset="0"/>
              </a:rPr>
              <a:t>ITEMS TO BE VERIFIED FOR WATER SUPPLY LINE</a:t>
            </a:r>
            <a:r>
              <a:rPr lang="en-US" sz="4000" dirty="0">
                <a:latin typeface="Algerian" pitchFamily="82" charset="0"/>
              </a:rPr>
              <a:t>	</a:t>
            </a:r>
            <a:r>
              <a:rPr lang="en-US" sz="3200" dirty="0">
                <a:latin typeface="Berlin Sans FB" panose="020E0602020502020306" pitchFamily="34" charset="0"/>
              </a:rPr>
              <a:t>									</a:t>
            </a:r>
          </a:p>
        </p:txBody>
      </p:sp>
      <p:sp>
        <p:nvSpPr>
          <p:cNvPr id="4" name="Slide Number Placeholder 3"/>
          <p:cNvSpPr>
            <a:spLocks noGrp="1"/>
          </p:cNvSpPr>
          <p:nvPr>
            <p:ph type="sldNum" sz="quarter" idx="12"/>
          </p:nvPr>
        </p:nvSpPr>
        <p:spPr/>
        <p:txBody>
          <a:bodyPr/>
          <a:lstStyle/>
          <a:p>
            <a:fld id="{443F5EDB-AB29-4AB1-A9D2-31D60AE98814}" type="slidenum">
              <a:rPr lang="en-IN" smtClean="0"/>
              <a:pPr/>
              <a:t>19</a:t>
            </a:fld>
            <a:endParaRPr lang="en-IN"/>
          </a:p>
        </p:txBody>
      </p:sp>
    </p:spTree>
    <p:extLst>
      <p:ext uri="{BB962C8B-B14F-4D97-AF65-F5344CB8AC3E}">
        <p14:creationId xmlns:p14="http://schemas.microsoft.com/office/powerpoint/2010/main" xmlns="" val="3961730755"/>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BD9C77A-29F0-40F0-95C7-AFE762015D07}"/>
              </a:ext>
            </a:extLst>
          </p:cNvPr>
          <p:cNvSpPr>
            <a:spLocks noGrp="1"/>
          </p:cNvSpPr>
          <p:nvPr>
            <p:ph type="title"/>
          </p:nvPr>
        </p:nvSpPr>
        <p:spPr>
          <a:xfrm>
            <a:off x="1455938" y="-1"/>
            <a:ext cx="9845336" cy="1154097"/>
          </a:xfrm>
        </p:spPr>
        <p:txBody>
          <a:bodyPr>
            <a:noAutofit/>
          </a:bodyPr>
          <a:lstStyle/>
          <a:p>
            <a:pPr algn="ctr"/>
            <a:r>
              <a:rPr lang="en-IN" sz="4000" u="sng" dirty="0">
                <a:solidFill>
                  <a:srgbClr val="0070C0"/>
                </a:solidFill>
                <a:latin typeface="Algerian" panose="04020705040A02060702" pitchFamily="82" charset="0"/>
                <a:cs typeface="Italic" pitchFamily="2" charset="0"/>
              </a:rPr>
              <a:t>Quality Assurance For Finishing Works</a:t>
            </a:r>
          </a:p>
        </p:txBody>
      </p:sp>
      <p:sp>
        <p:nvSpPr>
          <p:cNvPr id="2" name="Content Placeholder 1">
            <a:extLst>
              <a:ext uri="{FF2B5EF4-FFF2-40B4-BE49-F238E27FC236}">
                <a16:creationId xmlns="" xmlns:a16="http://schemas.microsoft.com/office/drawing/2014/main" id="{8FA64BE7-5019-4095-8BE2-832A34C84260}"/>
              </a:ext>
            </a:extLst>
          </p:cNvPr>
          <p:cNvSpPr>
            <a:spLocks noGrp="1"/>
          </p:cNvSpPr>
          <p:nvPr>
            <p:ph idx="1"/>
          </p:nvPr>
        </p:nvSpPr>
        <p:spPr>
          <a:xfrm>
            <a:off x="1531345" y="1035586"/>
            <a:ext cx="9136655" cy="5670014"/>
          </a:xfrm>
        </p:spPr>
        <p:txBody>
          <a:bodyPr>
            <a:noAutofit/>
          </a:bodyPr>
          <a:lstStyle/>
          <a:p>
            <a:pPr algn="just">
              <a:lnSpc>
                <a:spcPct val="150000"/>
              </a:lnSpc>
            </a:pPr>
            <a:r>
              <a:rPr lang="en-US" sz="2400" dirty="0">
                <a:solidFill>
                  <a:schemeClr val="tx1"/>
                </a:solidFill>
                <a:latin typeface="Italic" pitchFamily="2" charset="0"/>
                <a:cs typeface="Italic" pitchFamily="2" charset="0"/>
              </a:rPr>
              <a:t>Quality consciousness is an important aspect of construction management especially when it comes to materials.</a:t>
            </a:r>
          </a:p>
          <a:p>
            <a:pPr algn="just">
              <a:lnSpc>
                <a:spcPct val="150000"/>
              </a:lnSpc>
            </a:pPr>
            <a:r>
              <a:rPr lang="en-US" sz="2400" dirty="0">
                <a:solidFill>
                  <a:schemeClr val="tx1"/>
                </a:solidFill>
                <a:latin typeface="Italic" pitchFamily="2" charset="0"/>
                <a:cs typeface="Italic" pitchFamily="2" charset="0"/>
              </a:rPr>
              <a:t>Detailed field tests should be carried out by the site engineer after receiving the materials. The Quality test results should be submitted to the project Engineer in the prescribed format. </a:t>
            </a:r>
            <a:endParaRPr lang="en-US" sz="2400" dirty="0" smtClean="0">
              <a:solidFill>
                <a:schemeClr val="tx1"/>
              </a:solidFill>
              <a:latin typeface="Italic" pitchFamily="2" charset="0"/>
              <a:cs typeface="Italic" pitchFamily="2" charset="0"/>
            </a:endParaRPr>
          </a:p>
          <a:p>
            <a:pPr algn="just">
              <a:lnSpc>
                <a:spcPct val="150000"/>
              </a:lnSpc>
            </a:pPr>
            <a:r>
              <a:rPr lang="en-US" sz="2400" dirty="0" smtClean="0">
                <a:solidFill>
                  <a:schemeClr val="tx1"/>
                </a:solidFill>
                <a:latin typeface="Italic" pitchFamily="2" charset="0"/>
                <a:cs typeface="Italic" pitchFamily="2" charset="0"/>
              </a:rPr>
              <a:t>The </a:t>
            </a:r>
            <a:r>
              <a:rPr lang="en-US" sz="2400" dirty="0">
                <a:solidFill>
                  <a:schemeClr val="tx1"/>
                </a:solidFill>
                <a:latin typeface="Italic" pitchFamily="2" charset="0"/>
                <a:cs typeface="Italic" pitchFamily="2" charset="0"/>
              </a:rPr>
              <a:t>Project Engineer should submit this Quality report, along with this remarks and signature, to the competent authority for granting approval. </a:t>
            </a:r>
            <a:r>
              <a:rPr lang="en-IN" sz="2400" dirty="0">
                <a:solidFill>
                  <a:schemeClr val="tx1"/>
                </a:solidFill>
                <a:latin typeface="Italic" pitchFamily="2" charset="0"/>
                <a:cs typeface="Italic" pitchFamily="2" charset="0"/>
              </a:rPr>
              <a:t>After getting approval from the competent authority, the materials can be used in the finishing works</a:t>
            </a:r>
            <a:r>
              <a:rPr lang="en-IN" sz="2400" dirty="0">
                <a:solidFill>
                  <a:schemeClr val="tx1"/>
                </a:solidFill>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443F5EDB-AB29-4AB1-A9D2-31D60AE98814}" type="slidenum">
              <a:rPr lang="en-IN" smtClean="0"/>
              <a:pPr/>
              <a:t>2</a:t>
            </a:fld>
            <a:endParaRPr lang="en-IN"/>
          </a:p>
        </p:txBody>
      </p:sp>
    </p:spTree>
    <p:extLst>
      <p:ext uri="{BB962C8B-B14F-4D97-AF65-F5344CB8AC3E}">
        <p14:creationId xmlns="" xmlns:p14="http://schemas.microsoft.com/office/powerpoint/2010/main" val="1943775181"/>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xmlns="" id="{62C5D635-84E1-45FC-9D65-D4A0BA18F2B7}"/>
              </a:ext>
            </a:extLst>
          </p:cNvPr>
          <p:cNvGraphicFramePr>
            <a:graphicFrameLocks noChangeAspect="1"/>
          </p:cNvGraphicFramePr>
          <p:nvPr/>
        </p:nvGraphicFramePr>
        <p:xfrm>
          <a:off x="1944210" y="621438"/>
          <a:ext cx="8149701" cy="5912528"/>
        </p:xfrm>
        <a:graphic>
          <a:graphicData uri="http://schemas.openxmlformats.org/presentationml/2006/ole">
            <p:oleObj spid="_x0000_s7170" name="Worksheet" r:id="rId4" imgW="9906058" imgH="8086764" progId="Excel.Sheet.12">
              <p:embed/>
            </p:oleObj>
          </a:graphicData>
        </a:graphic>
      </p:graphicFrame>
      <p:sp>
        <p:nvSpPr>
          <p:cNvPr id="4" name="Rectangle 3">
            <a:extLst>
              <a:ext uri="{FF2B5EF4-FFF2-40B4-BE49-F238E27FC236}">
                <a16:creationId xmlns:a16="http://schemas.microsoft.com/office/drawing/2014/main" xmlns="" id="{CB8FC4C7-7C64-4D67-89B0-DE882D0DBA92}"/>
              </a:ext>
            </a:extLst>
          </p:cNvPr>
          <p:cNvSpPr/>
          <p:nvPr/>
        </p:nvSpPr>
        <p:spPr>
          <a:xfrm>
            <a:off x="2256312" y="0"/>
            <a:ext cx="8395855" cy="707886"/>
          </a:xfrm>
          <a:prstGeom prst="rect">
            <a:avLst/>
          </a:prstGeom>
        </p:spPr>
        <p:txBody>
          <a:bodyPr wrap="square">
            <a:spAutoFit/>
          </a:bodyPr>
          <a:lstStyle/>
          <a:p>
            <a:pPr algn="ctr"/>
            <a:r>
              <a:rPr lang="en-IN" sz="4000" u="sng" dirty="0">
                <a:solidFill>
                  <a:srgbClr val="0070C0"/>
                </a:solidFill>
                <a:latin typeface="Algerian" pitchFamily="82" charset="0"/>
              </a:rPr>
              <a:t>SANITARY CONNECTIONS </a:t>
            </a:r>
            <a:r>
              <a:rPr lang="en-IN" sz="3200" u="sng" dirty="0">
                <a:latin typeface="Algerian" pitchFamily="82" charset="0"/>
              </a:rPr>
              <a:t>	</a:t>
            </a:r>
            <a:r>
              <a:rPr lang="en-IN" dirty="0"/>
              <a:t>		</a:t>
            </a:r>
          </a:p>
        </p:txBody>
      </p:sp>
      <p:sp>
        <p:nvSpPr>
          <p:cNvPr id="5" name="Slide Number Placeholder 4"/>
          <p:cNvSpPr>
            <a:spLocks noGrp="1"/>
          </p:cNvSpPr>
          <p:nvPr>
            <p:ph type="sldNum" sz="quarter" idx="12"/>
          </p:nvPr>
        </p:nvSpPr>
        <p:spPr/>
        <p:txBody>
          <a:bodyPr/>
          <a:lstStyle/>
          <a:p>
            <a:fld id="{443F5EDB-AB29-4AB1-A9D2-31D60AE98814}" type="slidenum">
              <a:rPr lang="en-IN" smtClean="0"/>
              <a:pPr/>
              <a:t>20</a:t>
            </a:fld>
            <a:endParaRPr lang="en-IN"/>
          </a:p>
        </p:txBody>
      </p:sp>
    </p:spTree>
    <p:extLst>
      <p:ext uri="{BB962C8B-B14F-4D97-AF65-F5344CB8AC3E}">
        <p14:creationId xmlns:p14="http://schemas.microsoft.com/office/powerpoint/2010/main" xmlns="" val="34626834"/>
      </p:ext>
    </p:extLst>
  </p:cSld>
  <p:clrMapOvr>
    <a:masterClrMapping/>
  </p:clrMapOvr>
  <p:transition spd="med" advTm="25000">
    <p:sndAc>
      <p:stSnd>
        <p:snd r:embed="rId3" name="bomb.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2B973D2F-64AE-41C9-B673-4A627DF25548}"/>
              </a:ext>
            </a:extLst>
          </p:cNvPr>
          <p:cNvGraphicFramePr>
            <a:graphicFrameLocks noChangeAspect="1"/>
          </p:cNvGraphicFramePr>
          <p:nvPr/>
        </p:nvGraphicFramePr>
        <p:xfrm>
          <a:off x="1467520" y="890649"/>
          <a:ext cx="9422153" cy="5750277"/>
        </p:xfrm>
        <a:graphic>
          <a:graphicData uri="http://schemas.openxmlformats.org/presentationml/2006/ole">
            <p:oleObj spid="_x0000_s8194" name="Worksheet" r:id="rId4" imgW="10086856" imgH="8724836" progId="Excel.Sheet.12">
              <p:embed/>
            </p:oleObj>
          </a:graphicData>
        </a:graphic>
      </p:graphicFrame>
      <p:sp>
        <p:nvSpPr>
          <p:cNvPr id="6" name="Rectangle 5">
            <a:extLst>
              <a:ext uri="{FF2B5EF4-FFF2-40B4-BE49-F238E27FC236}">
                <a16:creationId xmlns:a16="http://schemas.microsoft.com/office/drawing/2014/main" xmlns="" id="{DA5F1A43-0855-4680-8F33-9B62E6CEC345}"/>
              </a:ext>
            </a:extLst>
          </p:cNvPr>
          <p:cNvSpPr/>
          <p:nvPr/>
        </p:nvSpPr>
        <p:spPr>
          <a:xfrm>
            <a:off x="403761" y="1"/>
            <a:ext cx="12765974" cy="923330"/>
          </a:xfrm>
          <a:prstGeom prst="rect">
            <a:avLst/>
          </a:prstGeom>
        </p:spPr>
        <p:txBody>
          <a:bodyPr wrap="square">
            <a:spAutoFit/>
          </a:bodyPr>
          <a:lstStyle/>
          <a:p>
            <a:pPr algn="ctr"/>
            <a:r>
              <a:rPr lang="en-US" sz="3600" dirty="0" smtClean="0">
                <a:latin typeface="Algerian" pitchFamily="82" charset="0"/>
                <a:ea typeface="Verdana" panose="020B0604030504040204" pitchFamily="34" charset="0"/>
              </a:rPr>
              <a:t>Fixtures  </a:t>
            </a:r>
            <a:r>
              <a:rPr lang="en-US" sz="3600" dirty="0">
                <a:latin typeface="Algerian" pitchFamily="82" charset="0"/>
                <a:ea typeface="Verdana" panose="020B0604030504040204" pitchFamily="34" charset="0"/>
              </a:rPr>
              <a:t>for Doors  with shutters  for each Item </a:t>
            </a:r>
            <a:r>
              <a:rPr lang="en-US" sz="2400" dirty="0">
                <a:latin typeface="Berlin Sans FB" panose="020E0602020502020306" pitchFamily="34" charset="0"/>
                <a:ea typeface="Verdana" panose="020B0604030504040204" pitchFamily="34" charset="0"/>
              </a:rPr>
              <a:t>	</a:t>
            </a:r>
            <a:r>
              <a:rPr lang="en-US" sz="2800" dirty="0">
                <a:latin typeface="Berlin Sans FB" panose="020E0602020502020306" pitchFamily="34" charset="0"/>
                <a:ea typeface="Verdana" panose="020B0604030504040204" pitchFamily="34" charset="0"/>
              </a:rPr>
              <a:t>	</a:t>
            </a:r>
            <a:r>
              <a:rPr lang="en-US" dirty="0"/>
              <a:t>						</a:t>
            </a:r>
          </a:p>
        </p:txBody>
      </p:sp>
      <p:sp>
        <p:nvSpPr>
          <p:cNvPr id="5" name="Slide Number Placeholder 4"/>
          <p:cNvSpPr>
            <a:spLocks noGrp="1"/>
          </p:cNvSpPr>
          <p:nvPr>
            <p:ph type="sldNum" sz="quarter" idx="12"/>
          </p:nvPr>
        </p:nvSpPr>
        <p:spPr/>
        <p:txBody>
          <a:bodyPr/>
          <a:lstStyle/>
          <a:p>
            <a:fld id="{443F5EDB-AB29-4AB1-A9D2-31D60AE98814}" type="slidenum">
              <a:rPr lang="en-IN" smtClean="0"/>
              <a:pPr/>
              <a:t>21</a:t>
            </a:fld>
            <a:endParaRPr lang="en-IN"/>
          </a:p>
        </p:txBody>
      </p:sp>
    </p:spTree>
    <p:extLst>
      <p:ext uri="{BB962C8B-B14F-4D97-AF65-F5344CB8AC3E}">
        <p14:creationId xmlns:p14="http://schemas.microsoft.com/office/powerpoint/2010/main" xmlns="" val="1870956538"/>
      </p:ext>
    </p:extLst>
  </p:cSld>
  <p:clrMapOvr>
    <a:masterClrMapping/>
  </p:clrMapOvr>
  <p:transition spd="med" advTm="25000">
    <p:sndAc>
      <p:stSnd>
        <p:snd r:embed="rId3" name="bomb.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EE3587E9-7D18-43BB-8956-D3F046B1B878}"/>
              </a:ext>
            </a:extLst>
          </p:cNvPr>
          <p:cNvGraphicFramePr>
            <a:graphicFrameLocks noChangeAspect="1"/>
          </p:cNvGraphicFramePr>
          <p:nvPr/>
        </p:nvGraphicFramePr>
        <p:xfrm>
          <a:off x="2436813" y="719138"/>
          <a:ext cx="7318375" cy="5418137"/>
        </p:xfrm>
        <a:graphic>
          <a:graphicData uri="http://schemas.openxmlformats.org/presentationml/2006/ole">
            <p:oleObj spid="_x0000_s9218" name="Worksheet" r:id="rId4" imgW="10086856" imgH="7467458" progId="Excel.Sheet.12">
              <p:embed/>
            </p:oleObj>
          </a:graphicData>
        </a:graphic>
      </p:graphicFrame>
      <p:pic>
        <p:nvPicPr>
          <p:cNvPr id="3" name="Picture 2">
            <a:extLst>
              <a:ext uri="{FF2B5EF4-FFF2-40B4-BE49-F238E27FC236}">
                <a16:creationId xmlns:a16="http://schemas.microsoft.com/office/drawing/2014/main" xmlns="" id="{8461232B-D25E-4384-8799-BBF77DE9644F}"/>
              </a:ext>
            </a:extLst>
          </p:cNvPr>
          <p:cNvPicPr>
            <a:picLocks noChangeAspect="1"/>
          </p:cNvPicPr>
          <p:nvPr/>
        </p:nvPicPr>
        <p:blipFill>
          <a:blip r:embed="rId5"/>
          <a:stretch>
            <a:fillRect/>
          </a:stretch>
        </p:blipFill>
        <p:spPr>
          <a:xfrm>
            <a:off x="1767465" y="0"/>
            <a:ext cx="8657070" cy="865707"/>
          </a:xfrm>
          <a:prstGeom prst="rect">
            <a:avLst/>
          </a:prstGeom>
        </p:spPr>
      </p:pic>
      <p:sp>
        <p:nvSpPr>
          <p:cNvPr id="4" name="Slide Number Placeholder 3"/>
          <p:cNvSpPr>
            <a:spLocks noGrp="1"/>
          </p:cNvSpPr>
          <p:nvPr>
            <p:ph type="sldNum" sz="quarter" idx="12"/>
          </p:nvPr>
        </p:nvSpPr>
        <p:spPr/>
        <p:txBody>
          <a:bodyPr/>
          <a:lstStyle/>
          <a:p>
            <a:fld id="{443F5EDB-AB29-4AB1-A9D2-31D60AE98814}" type="slidenum">
              <a:rPr lang="en-IN" smtClean="0"/>
              <a:pPr/>
              <a:t>22</a:t>
            </a:fld>
            <a:endParaRPr lang="en-IN"/>
          </a:p>
        </p:txBody>
      </p:sp>
    </p:spTree>
    <p:extLst>
      <p:ext uri="{BB962C8B-B14F-4D97-AF65-F5344CB8AC3E}">
        <p14:creationId xmlns:p14="http://schemas.microsoft.com/office/powerpoint/2010/main" xmlns="" val="3417353382"/>
      </p:ext>
    </p:extLst>
  </p:cSld>
  <p:clrMapOvr>
    <a:masterClrMapping/>
  </p:clrMapOvr>
  <p:transition spd="med" advTm="25000">
    <p:sndAc>
      <p:stSnd>
        <p:snd r:embed="rId3" name="bomb.wav" builtIn="1"/>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087C842-E94D-4A2D-AEEE-F79C0EBBF6B9}"/>
              </a:ext>
            </a:extLst>
          </p:cNvPr>
          <p:cNvPicPr>
            <a:picLocks noChangeAspect="1"/>
          </p:cNvPicPr>
          <p:nvPr/>
        </p:nvPicPr>
        <p:blipFill>
          <a:blip r:embed="rId4"/>
          <a:stretch>
            <a:fillRect/>
          </a:stretch>
        </p:blipFill>
        <p:spPr>
          <a:xfrm>
            <a:off x="1989407" y="0"/>
            <a:ext cx="8657070" cy="865707"/>
          </a:xfrm>
          <a:prstGeom prst="rect">
            <a:avLst/>
          </a:prstGeom>
        </p:spPr>
      </p:pic>
      <p:graphicFrame>
        <p:nvGraphicFramePr>
          <p:cNvPr id="4" name="Object 3">
            <a:extLst>
              <a:ext uri="{FF2B5EF4-FFF2-40B4-BE49-F238E27FC236}">
                <a16:creationId xmlns:a16="http://schemas.microsoft.com/office/drawing/2014/main" xmlns="" id="{C002BFBD-9B62-49AB-A6EB-36234F41E094}"/>
              </a:ext>
            </a:extLst>
          </p:cNvPr>
          <p:cNvGraphicFramePr>
            <a:graphicFrameLocks noChangeAspect="1"/>
          </p:cNvGraphicFramePr>
          <p:nvPr/>
        </p:nvGraphicFramePr>
        <p:xfrm>
          <a:off x="2473325" y="719138"/>
          <a:ext cx="7245350" cy="5418137"/>
        </p:xfrm>
        <a:graphic>
          <a:graphicData uri="http://schemas.openxmlformats.org/presentationml/2006/ole">
            <p:oleObj spid="_x0000_s10242" name="Worksheet" r:id="rId5" imgW="10086856" imgH="7543916" progId="Excel.Sheet.12">
              <p:embed/>
            </p:oleObj>
          </a:graphicData>
        </a:graphic>
      </p:graphicFrame>
      <p:sp>
        <p:nvSpPr>
          <p:cNvPr id="5" name="Slide Number Placeholder 4"/>
          <p:cNvSpPr>
            <a:spLocks noGrp="1"/>
          </p:cNvSpPr>
          <p:nvPr>
            <p:ph type="sldNum" sz="quarter" idx="12"/>
          </p:nvPr>
        </p:nvSpPr>
        <p:spPr/>
        <p:txBody>
          <a:bodyPr/>
          <a:lstStyle/>
          <a:p>
            <a:fld id="{443F5EDB-AB29-4AB1-A9D2-31D60AE98814}" type="slidenum">
              <a:rPr lang="en-IN" smtClean="0"/>
              <a:pPr/>
              <a:t>23</a:t>
            </a:fld>
            <a:endParaRPr lang="en-IN"/>
          </a:p>
        </p:txBody>
      </p:sp>
    </p:spTree>
    <p:extLst>
      <p:ext uri="{BB962C8B-B14F-4D97-AF65-F5344CB8AC3E}">
        <p14:creationId xmlns:p14="http://schemas.microsoft.com/office/powerpoint/2010/main" xmlns="" val="2220409023"/>
      </p:ext>
    </p:extLst>
  </p:cSld>
  <p:clrMapOvr>
    <a:masterClrMapping/>
  </p:clrMapOvr>
  <p:transition spd="med" advTm="25000">
    <p:sndAc>
      <p:stSnd>
        <p:snd r:embed="rId3" name="bomb.wav" builtIn="1"/>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752AC4D8-BB33-4574-98DF-3CBD3C814F48}"/>
              </a:ext>
            </a:extLst>
          </p:cNvPr>
          <p:cNvGraphicFramePr>
            <a:graphicFrameLocks noChangeAspect="1"/>
          </p:cNvGraphicFramePr>
          <p:nvPr/>
        </p:nvGraphicFramePr>
        <p:xfrm>
          <a:off x="1052513" y="1536700"/>
          <a:ext cx="10086975" cy="3781425"/>
        </p:xfrm>
        <a:graphic>
          <a:graphicData uri="http://schemas.openxmlformats.org/presentationml/2006/ole">
            <p:oleObj spid="_x0000_s11266" name="Worksheet" r:id="rId4" imgW="10086856" imgH="3781515" progId="Excel.Sheet.12">
              <p:embed/>
            </p:oleObj>
          </a:graphicData>
        </a:graphic>
      </p:graphicFrame>
      <p:pic>
        <p:nvPicPr>
          <p:cNvPr id="3" name="Picture 2">
            <a:extLst>
              <a:ext uri="{FF2B5EF4-FFF2-40B4-BE49-F238E27FC236}">
                <a16:creationId xmlns:a16="http://schemas.microsoft.com/office/drawing/2014/main" xmlns="" id="{18714809-FB13-4D6D-8821-C2E0139D7D0E}"/>
              </a:ext>
            </a:extLst>
          </p:cNvPr>
          <p:cNvPicPr>
            <a:picLocks noChangeAspect="1"/>
          </p:cNvPicPr>
          <p:nvPr/>
        </p:nvPicPr>
        <p:blipFill>
          <a:blip r:embed="rId5"/>
          <a:stretch>
            <a:fillRect/>
          </a:stretch>
        </p:blipFill>
        <p:spPr>
          <a:xfrm>
            <a:off x="1962774" y="261824"/>
            <a:ext cx="8657070" cy="865707"/>
          </a:xfrm>
          <a:prstGeom prst="rect">
            <a:avLst/>
          </a:prstGeom>
        </p:spPr>
      </p:pic>
      <p:sp>
        <p:nvSpPr>
          <p:cNvPr id="4" name="Slide Number Placeholder 3"/>
          <p:cNvSpPr>
            <a:spLocks noGrp="1"/>
          </p:cNvSpPr>
          <p:nvPr>
            <p:ph type="sldNum" sz="quarter" idx="12"/>
          </p:nvPr>
        </p:nvSpPr>
        <p:spPr/>
        <p:txBody>
          <a:bodyPr/>
          <a:lstStyle/>
          <a:p>
            <a:fld id="{443F5EDB-AB29-4AB1-A9D2-31D60AE98814}" type="slidenum">
              <a:rPr lang="en-IN" smtClean="0"/>
              <a:pPr/>
              <a:t>24</a:t>
            </a:fld>
            <a:endParaRPr lang="en-IN"/>
          </a:p>
        </p:txBody>
      </p:sp>
    </p:spTree>
    <p:extLst>
      <p:ext uri="{BB962C8B-B14F-4D97-AF65-F5344CB8AC3E}">
        <p14:creationId xmlns:p14="http://schemas.microsoft.com/office/powerpoint/2010/main" xmlns="" val="1635892076"/>
      </p:ext>
    </p:extLst>
  </p:cSld>
  <p:clrMapOvr>
    <a:masterClrMapping/>
  </p:clrMapOvr>
  <p:transition spd="med" advTm="25000">
    <p:sndAc>
      <p:stSnd>
        <p:snd r:embed="rId3" name="bomb.wav" builtIn="1"/>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4E8EFCF-CAEF-4FFF-A43B-62DF2CE2BCD0}"/>
              </a:ext>
            </a:extLst>
          </p:cNvPr>
          <p:cNvSpPr>
            <a:spLocks noGrp="1"/>
          </p:cNvSpPr>
          <p:nvPr>
            <p:ph type="title"/>
          </p:nvPr>
        </p:nvSpPr>
        <p:spPr>
          <a:xfrm>
            <a:off x="1905000" y="0"/>
            <a:ext cx="8229600" cy="609600"/>
          </a:xfrm>
        </p:spPr>
        <p:txBody>
          <a:bodyPr>
            <a:noAutofit/>
          </a:bodyPr>
          <a:lstStyle/>
          <a:p>
            <a:pPr algn="ctr"/>
            <a:r>
              <a:rPr lang="en-IN" sz="4000" u="sng" dirty="0">
                <a:solidFill>
                  <a:srgbClr val="0070C0"/>
                </a:solidFill>
                <a:latin typeface="Algerian" pitchFamily="82" charset="0"/>
                <a:cs typeface="Italic" pitchFamily="2" charset="0"/>
              </a:rPr>
              <a:t>Flooring</a:t>
            </a:r>
          </a:p>
        </p:txBody>
      </p:sp>
      <p:sp>
        <p:nvSpPr>
          <p:cNvPr id="2" name="Content Placeholder 1">
            <a:extLst>
              <a:ext uri="{FF2B5EF4-FFF2-40B4-BE49-F238E27FC236}">
                <a16:creationId xmlns="" xmlns:a16="http://schemas.microsoft.com/office/drawing/2014/main" id="{8F8FDE83-4042-4D12-896B-55C802325AC0}"/>
              </a:ext>
            </a:extLst>
          </p:cNvPr>
          <p:cNvSpPr>
            <a:spLocks noGrp="1"/>
          </p:cNvSpPr>
          <p:nvPr>
            <p:ph idx="1"/>
          </p:nvPr>
        </p:nvSpPr>
        <p:spPr>
          <a:xfrm>
            <a:off x="1498294" y="837283"/>
            <a:ext cx="9904164" cy="5133859"/>
          </a:xfrm>
        </p:spPr>
        <p:txBody>
          <a:bodyPr>
            <a:noAutofit/>
          </a:bodyPr>
          <a:lstStyle/>
          <a:p>
            <a:pPr algn="just"/>
            <a:r>
              <a:rPr lang="en-US" sz="3000" dirty="0">
                <a:latin typeface="Italic" pitchFamily="2" charset="0"/>
                <a:cs typeface="Italic" pitchFamily="2" charset="0"/>
              </a:rPr>
              <a:t>Before tiling work is started, all points of level for the finished tile surface shall be marked out.</a:t>
            </a:r>
          </a:p>
          <a:p>
            <a:pPr algn="just"/>
            <a:r>
              <a:rPr lang="en-US" sz="3000" dirty="0">
                <a:latin typeface="Italic" pitchFamily="2" charset="0"/>
                <a:cs typeface="Italic" pitchFamily="2" charset="0"/>
              </a:rPr>
              <a:t>Wherever slopes in finished floors are desired points of level and outlets shall be correctly marked and outlet openings made before hand.</a:t>
            </a:r>
          </a:p>
          <a:p>
            <a:pPr algn="just"/>
            <a:r>
              <a:rPr lang="en-US" sz="3000" dirty="0" smtClean="0">
                <a:latin typeface="Italic" pitchFamily="2" charset="0"/>
                <a:cs typeface="Italic" pitchFamily="2" charset="0"/>
              </a:rPr>
              <a:t>The </a:t>
            </a:r>
            <a:r>
              <a:rPr lang="en-US" sz="3000" dirty="0">
                <a:latin typeface="Italic" pitchFamily="2" charset="0"/>
                <a:cs typeface="Italic" pitchFamily="2" charset="0"/>
              </a:rPr>
              <a:t>base shall be cleaned and wetted without allowing any pools of water on the surface. Cement mortar shall be evenly spread over the base for two rows of tiles and about 3 to 5 m in length with thread level fixed at both ends to act as a guide</a:t>
            </a:r>
            <a:r>
              <a:rPr lang="en-US" sz="2600" dirty="0">
                <a:latin typeface="Italic" pitchFamily="2" charset="0"/>
                <a:cs typeface="Italic" pitchFamily="2" charset="0"/>
              </a:rPr>
              <a:t>. </a:t>
            </a:r>
            <a:endParaRPr lang="en-US" sz="2600" dirty="0" smtClean="0">
              <a:latin typeface="Italic" pitchFamily="2" charset="0"/>
              <a:cs typeface="Italic" pitchFamily="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25</a:t>
            </a:fld>
            <a:endParaRPr lang="en-IN"/>
          </a:p>
        </p:txBody>
      </p:sp>
    </p:spTree>
    <p:extLst>
      <p:ext uri="{BB962C8B-B14F-4D97-AF65-F5344CB8AC3E}">
        <p14:creationId xmlns="" xmlns:p14="http://schemas.microsoft.com/office/powerpoint/2010/main" val="211890728"/>
      </p:ext>
    </p:extLst>
  </p:cSld>
  <p:clrMapOvr>
    <a:masterClrMapping/>
  </p:clrMapOvr>
  <p:transition spd="med" advTm="25000">
    <p:sndAc>
      <p:stSnd>
        <p:snd r:embed="rId3" name="bomb.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10122F8-C54B-41F1-BAD0-58586087D26E}"/>
              </a:ext>
            </a:extLst>
          </p:cNvPr>
          <p:cNvSpPr>
            <a:spLocks noGrp="1"/>
          </p:cNvSpPr>
          <p:nvPr>
            <p:ph type="title"/>
          </p:nvPr>
        </p:nvSpPr>
        <p:spPr>
          <a:xfrm>
            <a:off x="2057400" y="0"/>
            <a:ext cx="8305800" cy="685800"/>
          </a:xfrm>
        </p:spPr>
        <p:txBody>
          <a:bodyPr>
            <a:noAutofit/>
          </a:bodyPr>
          <a:lstStyle/>
          <a:p>
            <a:pPr algn="ctr"/>
            <a:r>
              <a:rPr lang="en-IN" sz="4000" u="sng" dirty="0">
                <a:solidFill>
                  <a:srgbClr val="0070C0"/>
                </a:solidFill>
                <a:latin typeface="Algerian" pitchFamily="82" charset="0"/>
                <a:cs typeface="Italic" pitchFamily="2" charset="0"/>
              </a:rPr>
              <a:t>Flooring</a:t>
            </a:r>
          </a:p>
        </p:txBody>
      </p:sp>
      <p:sp>
        <p:nvSpPr>
          <p:cNvPr id="2" name="Content Placeholder 1">
            <a:extLst>
              <a:ext uri="{FF2B5EF4-FFF2-40B4-BE49-F238E27FC236}">
                <a16:creationId xmlns="" xmlns:a16="http://schemas.microsoft.com/office/drawing/2014/main" id="{6DBF9E32-6CED-4870-9B06-4FE55D1C395A}"/>
              </a:ext>
            </a:extLst>
          </p:cNvPr>
          <p:cNvSpPr>
            <a:spLocks noGrp="1"/>
          </p:cNvSpPr>
          <p:nvPr>
            <p:ph idx="1"/>
          </p:nvPr>
        </p:nvSpPr>
        <p:spPr>
          <a:xfrm>
            <a:off x="819397" y="550843"/>
            <a:ext cx="11115304" cy="6307157"/>
          </a:xfrm>
        </p:spPr>
        <p:txBody>
          <a:bodyPr>
            <a:noAutofit/>
          </a:bodyPr>
          <a:lstStyle/>
          <a:p>
            <a:pPr algn="just">
              <a:lnSpc>
                <a:spcPct val="150000"/>
              </a:lnSpc>
            </a:pPr>
            <a:r>
              <a:rPr lang="en-US" sz="3000" dirty="0">
                <a:latin typeface="Italic" pitchFamily="2" charset="0"/>
                <a:cs typeface="Italic" pitchFamily="2" charset="0"/>
              </a:rPr>
              <a:t>Tiles which are fixed to the floor adjoining the wall shall go above 10 mm under the plaster, skirting or dado as may be required.</a:t>
            </a:r>
          </a:p>
          <a:p>
            <a:pPr algn="just">
              <a:lnSpc>
                <a:spcPct val="150000"/>
              </a:lnSpc>
            </a:pPr>
            <a:r>
              <a:rPr lang="en-US" sz="3000" dirty="0" smtClean="0">
                <a:latin typeface="Italic" pitchFamily="2" charset="0"/>
                <a:cs typeface="Italic" pitchFamily="2" charset="0"/>
              </a:rPr>
              <a:t> </a:t>
            </a:r>
            <a:r>
              <a:rPr lang="en-US" sz="3000" dirty="0">
                <a:latin typeface="Italic" pitchFamily="2" charset="0"/>
                <a:cs typeface="Italic" pitchFamily="2" charset="0"/>
              </a:rPr>
              <a:t>The joints shall be kept as close as possible and in straight lines. The joints between the tiles shall normally be 1.5mm wide. </a:t>
            </a:r>
          </a:p>
          <a:p>
            <a:pPr algn="just">
              <a:lnSpc>
                <a:spcPct val="150000"/>
              </a:lnSpc>
            </a:pPr>
            <a:r>
              <a:rPr lang="en-US" sz="3000" dirty="0" smtClean="0">
                <a:latin typeface="Italic" pitchFamily="2" charset="0"/>
                <a:cs typeface="Italic" pitchFamily="2" charset="0"/>
              </a:rPr>
              <a:t>After </a:t>
            </a:r>
            <a:r>
              <a:rPr lang="en-US" sz="3000" dirty="0">
                <a:latin typeface="Italic" pitchFamily="2" charset="0"/>
                <a:cs typeface="Italic" pitchFamily="2" charset="0"/>
              </a:rPr>
              <a:t>fixing the tiles, the floor shall be kept moist and allow to mature for 7 days so that the bedding and joints set properly. </a:t>
            </a:r>
            <a:endParaRPr lang="en-IN" sz="3000" dirty="0">
              <a:latin typeface="Italic" pitchFamily="2" charset="0"/>
              <a:cs typeface="Italic" pitchFamily="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26</a:t>
            </a:fld>
            <a:endParaRPr lang="en-IN"/>
          </a:p>
        </p:txBody>
      </p:sp>
    </p:spTree>
    <p:extLst>
      <p:ext uri="{BB962C8B-B14F-4D97-AF65-F5344CB8AC3E}">
        <p14:creationId xmlns="" xmlns:p14="http://schemas.microsoft.com/office/powerpoint/2010/main" val="4105455232"/>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403" y="183435"/>
            <a:ext cx="8911687" cy="752999"/>
          </a:xfrm>
        </p:spPr>
        <p:txBody>
          <a:bodyPr>
            <a:normAutofit/>
          </a:bodyPr>
          <a:lstStyle/>
          <a:p>
            <a:pPr algn="ctr"/>
            <a:r>
              <a:rPr lang="en-IN" sz="4000" u="sng" dirty="0" smtClean="0">
                <a:solidFill>
                  <a:srgbClr val="0070C0"/>
                </a:solidFill>
                <a:latin typeface="Algerian" pitchFamily="82" charset="0"/>
                <a:cs typeface="Italic" pitchFamily="2" charset="0"/>
              </a:rPr>
              <a:t>Flooring</a:t>
            </a:r>
            <a:endParaRPr lang="en-US" sz="4000" dirty="0"/>
          </a:p>
        </p:txBody>
      </p:sp>
      <p:sp>
        <p:nvSpPr>
          <p:cNvPr id="3" name="Content Placeholder 2"/>
          <p:cNvSpPr>
            <a:spLocks noGrp="1"/>
          </p:cNvSpPr>
          <p:nvPr>
            <p:ph idx="1"/>
          </p:nvPr>
        </p:nvSpPr>
        <p:spPr>
          <a:xfrm>
            <a:off x="1597447" y="738131"/>
            <a:ext cx="10135518" cy="5982158"/>
          </a:xfrm>
        </p:spPr>
        <p:txBody>
          <a:bodyPr>
            <a:noAutofit/>
          </a:bodyPr>
          <a:lstStyle/>
          <a:p>
            <a:pPr algn="just">
              <a:lnSpc>
                <a:spcPct val="150000"/>
              </a:lnSpc>
            </a:pPr>
            <a:r>
              <a:rPr lang="en-US" sz="3000" dirty="0" smtClean="0">
                <a:latin typeface="Antique Olive" pitchFamily="34" charset="0"/>
                <a:cs typeface="Italic" pitchFamily="2" charset="0"/>
              </a:rPr>
              <a:t>Spreading of Cement Mortar: The tiles shall be soaked in water for 12 hours before using. </a:t>
            </a:r>
          </a:p>
          <a:p>
            <a:pPr algn="just">
              <a:lnSpc>
                <a:spcPct val="150000"/>
              </a:lnSpc>
            </a:pPr>
            <a:r>
              <a:rPr lang="en-US" sz="3000" dirty="0" smtClean="0">
                <a:latin typeface="Antique Olive" pitchFamily="34" charset="0"/>
                <a:cs typeface="Italic" pitchFamily="2" charset="0"/>
              </a:rPr>
              <a:t>The base shall be well compacted and the surface shall be rough to form a suitable key. </a:t>
            </a:r>
          </a:p>
          <a:p>
            <a:pPr>
              <a:lnSpc>
                <a:spcPct val="150000"/>
              </a:lnSpc>
            </a:pPr>
            <a:r>
              <a:rPr lang="en-US" sz="3000" dirty="0" smtClean="0">
                <a:latin typeface="Antique Olive" pitchFamily="34" charset="0"/>
                <a:cs typeface="Italic" pitchFamily="2" charset="0"/>
              </a:rPr>
              <a:t>The top of the mortar shall be kept rough so that cement slurry can be absorbed. The thickness of bedding shall be not less than 10 mm and not more than 30 mm in any one place</a:t>
            </a:r>
            <a:endParaRPr lang="en-US" sz="30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27</a:t>
            </a:fld>
            <a:endParaRPr lang="en-IN"/>
          </a:p>
        </p:txBody>
      </p:sp>
    </p:spTree>
  </p:cSld>
  <p:clrMapOvr>
    <a:masterClrMapping/>
  </p:clrMapOvr>
  <p:transition spd="med" advTm="25000">
    <p:sndAc>
      <p:stSnd>
        <p:snd r:embed="rId2" name="bomb.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29D44AF-2B88-4630-B115-E2E7083D50E5}"/>
              </a:ext>
            </a:extLst>
          </p:cNvPr>
          <p:cNvSpPr>
            <a:spLocks noGrp="1"/>
          </p:cNvSpPr>
          <p:nvPr>
            <p:ph type="title"/>
          </p:nvPr>
        </p:nvSpPr>
        <p:spPr>
          <a:xfrm>
            <a:off x="771181" y="264406"/>
            <a:ext cx="11633812" cy="1200838"/>
          </a:xfrm>
          <a:effectLst>
            <a:glow rad="139700">
              <a:schemeClr val="accent2">
                <a:satMod val="175000"/>
                <a:alpha val="40000"/>
              </a:schemeClr>
            </a:glow>
          </a:effectLst>
        </p:spPr>
        <p:txBody>
          <a:bodyPr>
            <a:noAutofit/>
          </a:bodyPr>
          <a:lstStyle/>
          <a:p>
            <a:pPr algn="ctr"/>
            <a:r>
              <a:rPr lang="en-US" sz="4000" u="sng" dirty="0">
                <a:solidFill>
                  <a:srgbClr val="0070C0"/>
                </a:solidFill>
                <a:latin typeface="Algerian" pitchFamily="82" charset="0"/>
                <a:cs typeface="Italic" pitchFamily="2" charset="0"/>
              </a:rPr>
              <a:t>QC Tests to check the quality </a:t>
            </a:r>
            <a:r>
              <a:rPr lang="en-US" sz="4000" u="sng" dirty="0" smtClean="0">
                <a:solidFill>
                  <a:srgbClr val="0070C0"/>
                </a:solidFill>
                <a:latin typeface="Algerian" pitchFamily="82" charset="0"/>
                <a:cs typeface="Italic" pitchFamily="2" charset="0"/>
              </a:rPr>
              <a:t>of Tiles</a:t>
            </a:r>
            <a:r>
              <a:rPr lang="en-US" sz="4000" u="sng" dirty="0">
                <a:solidFill>
                  <a:srgbClr val="0070C0"/>
                </a:solidFill>
                <a:latin typeface="Algerian" pitchFamily="82" charset="0"/>
                <a:cs typeface="Italic" pitchFamily="2" charset="0"/>
              </a:rPr>
              <a:t>. </a:t>
            </a:r>
            <a:endParaRPr lang="en-IN" sz="4000" u="sng" dirty="0">
              <a:solidFill>
                <a:srgbClr val="0070C0"/>
              </a:solidFill>
              <a:latin typeface="Algerian" pitchFamily="82" charset="0"/>
              <a:cs typeface="Italic" pitchFamily="2" charset="0"/>
            </a:endParaRPr>
          </a:p>
        </p:txBody>
      </p:sp>
      <p:sp>
        <p:nvSpPr>
          <p:cNvPr id="2" name="Content Placeholder 1">
            <a:extLst>
              <a:ext uri="{FF2B5EF4-FFF2-40B4-BE49-F238E27FC236}">
                <a16:creationId xmlns="" xmlns:a16="http://schemas.microsoft.com/office/drawing/2014/main" id="{669383C0-BC02-42B1-9D1A-29D0A2B925FD}"/>
              </a:ext>
            </a:extLst>
          </p:cNvPr>
          <p:cNvSpPr>
            <a:spLocks noGrp="1"/>
          </p:cNvSpPr>
          <p:nvPr>
            <p:ph idx="1"/>
          </p:nvPr>
        </p:nvSpPr>
        <p:spPr>
          <a:xfrm>
            <a:off x="1553378" y="1079653"/>
            <a:ext cx="10226944" cy="5486400"/>
          </a:xfrm>
        </p:spPr>
        <p:txBody>
          <a:bodyPr>
            <a:noAutofit/>
          </a:bodyPr>
          <a:lstStyle/>
          <a:p>
            <a:pPr>
              <a:lnSpc>
                <a:spcPct val="150000"/>
              </a:lnSpc>
            </a:pPr>
            <a:r>
              <a:rPr lang="en-US" sz="2600" dirty="0" smtClean="0">
                <a:latin typeface="Antique Olive" pitchFamily="34" charset="0"/>
                <a:cs typeface="Italic" pitchFamily="2" charset="0"/>
              </a:rPr>
              <a:t>Determination of water absorption IS:13630 (Part 2) </a:t>
            </a:r>
          </a:p>
          <a:p>
            <a:pPr>
              <a:lnSpc>
                <a:spcPct val="150000"/>
              </a:lnSpc>
            </a:pPr>
            <a:r>
              <a:rPr lang="en-US" sz="2600" dirty="0" smtClean="0">
                <a:latin typeface="Antique Olive" pitchFamily="34" charset="0"/>
                <a:cs typeface="Italic" pitchFamily="2" charset="0"/>
              </a:rPr>
              <a:t>Determination of modulus of rupture Part 6</a:t>
            </a:r>
          </a:p>
          <a:p>
            <a:pPr>
              <a:lnSpc>
                <a:spcPct val="150000"/>
              </a:lnSpc>
            </a:pPr>
            <a:r>
              <a:rPr lang="en-US" sz="2600" dirty="0" smtClean="0">
                <a:latin typeface="Antique Olive" pitchFamily="34" charset="0"/>
                <a:cs typeface="Italic" pitchFamily="2" charset="0"/>
              </a:rPr>
              <a:t>Determination of linear thermal expansion Part 4</a:t>
            </a:r>
          </a:p>
          <a:p>
            <a:pPr>
              <a:lnSpc>
                <a:spcPct val="150000"/>
              </a:lnSpc>
            </a:pPr>
            <a:r>
              <a:rPr lang="en-US" sz="2600" dirty="0" smtClean="0">
                <a:latin typeface="Antique Olive" pitchFamily="34" charset="0"/>
                <a:cs typeface="Italic" pitchFamily="2" charset="0"/>
              </a:rPr>
              <a:t>Determination of chemical resistance Part 8</a:t>
            </a:r>
          </a:p>
          <a:p>
            <a:pPr>
              <a:lnSpc>
                <a:spcPct val="150000"/>
              </a:lnSpc>
            </a:pPr>
            <a:r>
              <a:rPr lang="en-US" sz="2600" dirty="0" smtClean="0">
                <a:latin typeface="Antique Olive" pitchFamily="34" charset="0"/>
                <a:cs typeface="Italic" pitchFamily="2" charset="0"/>
              </a:rPr>
              <a:t>Determination of resistance to surface abrasion Part 11</a:t>
            </a:r>
          </a:p>
          <a:p>
            <a:pPr>
              <a:lnSpc>
                <a:spcPct val="150000"/>
              </a:lnSpc>
            </a:pPr>
            <a:r>
              <a:rPr lang="en-US" sz="2600" dirty="0" smtClean="0">
                <a:latin typeface="Antique Olive" pitchFamily="34" charset="0"/>
                <a:cs typeface="Italic" pitchFamily="2" charset="0"/>
              </a:rPr>
              <a:t>Determination of Scratch hardness of surface Part 13 </a:t>
            </a:r>
          </a:p>
          <a:p>
            <a:endParaRPr lang="en-IN" sz="2400" dirty="0">
              <a:latin typeface="Antique Olive" pitchFamily="34" charset="0"/>
            </a:endParaRPr>
          </a:p>
        </p:txBody>
      </p:sp>
      <p:sp>
        <p:nvSpPr>
          <p:cNvPr id="6" name="Slide Number Placeholder 5"/>
          <p:cNvSpPr>
            <a:spLocks noGrp="1"/>
          </p:cNvSpPr>
          <p:nvPr>
            <p:ph type="sldNum" sz="quarter" idx="12"/>
          </p:nvPr>
        </p:nvSpPr>
        <p:spPr/>
        <p:txBody>
          <a:bodyPr/>
          <a:lstStyle/>
          <a:p>
            <a:fld id="{443F5EDB-AB29-4AB1-A9D2-31D60AE98814}" type="slidenum">
              <a:rPr lang="en-IN" smtClean="0"/>
              <a:pPr/>
              <a:t>28</a:t>
            </a:fld>
            <a:endParaRPr lang="en-IN"/>
          </a:p>
        </p:txBody>
      </p:sp>
    </p:spTree>
    <p:extLst>
      <p:ext uri="{BB962C8B-B14F-4D97-AF65-F5344CB8AC3E}">
        <p14:creationId xmlns="" xmlns:p14="http://schemas.microsoft.com/office/powerpoint/2010/main" val="4118584485"/>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3FD12C7-9B7E-42FF-868F-DB89AB69F432}"/>
              </a:ext>
            </a:extLst>
          </p:cNvPr>
          <p:cNvSpPr>
            <a:spLocks noGrp="1"/>
          </p:cNvSpPr>
          <p:nvPr>
            <p:ph type="title"/>
          </p:nvPr>
        </p:nvSpPr>
        <p:spPr>
          <a:xfrm>
            <a:off x="1514461" y="0"/>
            <a:ext cx="10190602" cy="727113"/>
          </a:xfrm>
        </p:spPr>
        <p:txBody>
          <a:bodyPr>
            <a:noAutofit/>
          </a:bodyPr>
          <a:lstStyle/>
          <a:p>
            <a:pPr algn="ctr"/>
            <a:r>
              <a:rPr lang="en-US" sz="4000" u="sng" dirty="0">
                <a:solidFill>
                  <a:srgbClr val="0070C0"/>
                </a:solidFill>
                <a:latin typeface="Algerian" pitchFamily="82" charset="0"/>
                <a:cs typeface="Italic" pitchFamily="2" charset="0"/>
              </a:rPr>
              <a:t>Cladding/Dado Work Preparation of Surface</a:t>
            </a:r>
            <a:endParaRPr lang="en-IN" sz="4000" u="sng" dirty="0">
              <a:solidFill>
                <a:srgbClr val="0070C0"/>
              </a:solidFill>
              <a:latin typeface="Algerian" pitchFamily="82" charset="0"/>
              <a:cs typeface="Italic" pitchFamily="2" charset="0"/>
            </a:endParaRPr>
          </a:p>
        </p:txBody>
      </p:sp>
      <p:sp>
        <p:nvSpPr>
          <p:cNvPr id="2" name="Content Placeholder 1">
            <a:extLst>
              <a:ext uri="{FF2B5EF4-FFF2-40B4-BE49-F238E27FC236}">
                <a16:creationId xmlns="" xmlns:a16="http://schemas.microsoft.com/office/drawing/2014/main" id="{DF9C866A-2979-417E-8263-602C6CB126F9}"/>
              </a:ext>
            </a:extLst>
          </p:cNvPr>
          <p:cNvSpPr>
            <a:spLocks noGrp="1"/>
          </p:cNvSpPr>
          <p:nvPr>
            <p:ph idx="1"/>
          </p:nvPr>
        </p:nvSpPr>
        <p:spPr>
          <a:xfrm>
            <a:off x="517793" y="1123720"/>
            <a:ext cx="11127036" cy="5734280"/>
          </a:xfrm>
        </p:spPr>
        <p:txBody>
          <a:bodyPr>
            <a:noAutofit/>
          </a:bodyPr>
          <a:lstStyle/>
          <a:p>
            <a:pPr lvl="0">
              <a:lnSpc>
                <a:spcPct val="170000"/>
              </a:lnSpc>
            </a:pPr>
            <a:r>
              <a:rPr lang="en-US" sz="2800" dirty="0">
                <a:latin typeface="Italic" pitchFamily="2" charset="0"/>
                <a:cs typeface="Italic" pitchFamily="2" charset="0"/>
              </a:rPr>
              <a:t>The vertical surface for cladding work should be rough, fairly in plumb and in right angles with each other in case of toilets walls.</a:t>
            </a:r>
            <a:endParaRPr lang="en-IN" sz="2800" dirty="0">
              <a:latin typeface="Italic" pitchFamily="2" charset="0"/>
              <a:cs typeface="Italic" pitchFamily="2" charset="0"/>
            </a:endParaRPr>
          </a:p>
          <a:p>
            <a:pPr lvl="0">
              <a:lnSpc>
                <a:spcPct val="170000"/>
              </a:lnSpc>
            </a:pPr>
            <a:r>
              <a:rPr lang="en-US" sz="2800" dirty="0">
                <a:latin typeface="Italic" pitchFamily="2" charset="0"/>
                <a:cs typeface="Italic" pitchFamily="2" charset="0"/>
              </a:rPr>
              <a:t>Concealed plumbing and electric conduiting should be complete before the execution cladding work.</a:t>
            </a:r>
            <a:endParaRPr lang="en-IN" sz="2800" dirty="0">
              <a:latin typeface="Italic" pitchFamily="2" charset="0"/>
              <a:cs typeface="Italic" pitchFamily="2" charset="0"/>
            </a:endParaRPr>
          </a:p>
          <a:p>
            <a:pPr lvl="0">
              <a:lnSpc>
                <a:spcPct val="170000"/>
              </a:lnSpc>
            </a:pPr>
            <a:r>
              <a:rPr lang="en-US" sz="2800" dirty="0">
                <a:latin typeface="Italic" pitchFamily="2" charset="0"/>
                <a:cs typeface="Italic" pitchFamily="2" charset="0"/>
              </a:rPr>
              <a:t>Check all the right angles of the corners of bath/WC , toilets and kitchen </a:t>
            </a:r>
            <a:r>
              <a:rPr lang="en-US" sz="2800" dirty="0" err="1">
                <a:latin typeface="Italic" pitchFamily="2" charset="0"/>
                <a:cs typeface="Italic" pitchFamily="2" charset="0"/>
              </a:rPr>
              <a:t>otta</a:t>
            </a:r>
            <a:r>
              <a:rPr lang="en-US" sz="2800" dirty="0">
                <a:latin typeface="Italic" pitchFamily="2" charset="0"/>
                <a:cs typeface="Italic" pitchFamily="2" charset="0"/>
              </a:rPr>
              <a:t> area. Also ensure that the plaster is in plumb. If not, then get it adjusted by chiseling or plastering the area.</a:t>
            </a:r>
            <a:endParaRPr lang="en-IN" sz="2800" dirty="0">
              <a:latin typeface="Italic" pitchFamily="2" charset="0"/>
              <a:cs typeface="Italic" pitchFamily="2" charset="0"/>
            </a:endParaRPr>
          </a:p>
          <a:p>
            <a:endParaRPr lang="en-IN" sz="2000"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29</a:t>
            </a:fld>
            <a:endParaRPr lang="en-IN"/>
          </a:p>
        </p:txBody>
      </p:sp>
    </p:spTree>
    <p:extLst>
      <p:ext uri="{BB962C8B-B14F-4D97-AF65-F5344CB8AC3E}">
        <p14:creationId xmlns="" xmlns:p14="http://schemas.microsoft.com/office/powerpoint/2010/main" val="2900415293"/>
      </p:ext>
    </p:extLst>
  </p:cSld>
  <p:clrMapOvr>
    <a:masterClrMapping/>
  </p:clrMapOvr>
  <p:transition spd="med" advTm="25000">
    <p:sndAc>
      <p:stSnd>
        <p:snd r:embed="rId2" name="bomb.wav" builtIn="1"/>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17" y="142504"/>
            <a:ext cx="9972695" cy="1246909"/>
          </a:xfrm>
        </p:spPr>
        <p:txBody>
          <a:bodyPr>
            <a:noAutofit/>
          </a:bodyPr>
          <a:lstStyle/>
          <a:p>
            <a:pPr algn="ctr"/>
            <a:r>
              <a:rPr lang="en-IN" sz="4000" u="sng" dirty="0" smtClean="0">
                <a:solidFill>
                  <a:srgbClr val="002060"/>
                </a:solidFill>
                <a:latin typeface="Algerian" pitchFamily="82" charset="0"/>
                <a:ea typeface="Verdana" panose="020B0604030504040204" pitchFamily="34" charset="0"/>
              </a:rPr>
              <a:t>REGISTERS TO BE INSPECTED DURING Q.C INSPECTIONS</a:t>
            </a:r>
            <a:endParaRPr lang="en-US" sz="4000" dirty="0">
              <a:solidFill>
                <a:srgbClr val="002060"/>
              </a:solidFill>
              <a:latin typeface="Algerian" pitchFamily="82" charset="0"/>
            </a:endParaRPr>
          </a:p>
        </p:txBody>
      </p:sp>
      <p:sp>
        <p:nvSpPr>
          <p:cNvPr id="3" name="Content Placeholder 2"/>
          <p:cNvSpPr>
            <a:spLocks noGrp="1"/>
          </p:cNvSpPr>
          <p:nvPr>
            <p:ph idx="1"/>
          </p:nvPr>
        </p:nvSpPr>
        <p:spPr>
          <a:xfrm>
            <a:off x="1009403" y="1270659"/>
            <a:ext cx="10818420" cy="5320145"/>
          </a:xfrm>
        </p:spPr>
        <p:txBody>
          <a:bodyPr>
            <a:noAutofit/>
          </a:bodyPr>
          <a:lstStyle/>
          <a:p>
            <a:r>
              <a:rPr lang="en-IN" sz="2600" dirty="0" smtClean="0">
                <a:latin typeface="Antique Olive" pitchFamily="34" charset="0"/>
              </a:rPr>
              <a:t>Checklist</a:t>
            </a:r>
          </a:p>
          <a:p>
            <a:r>
              <a:rPr lang="en-IN" sz="2600" dirty="0" smtClean="0">
                <a:latin typeface="Antique Olive" pitchFamily="34" charset="0"/>
              </a:rPr>
              <a:t>Ok Cards</a:t>
            </a:r>
          </a:p>
          <a:p>
            <a:r>
              <a:rPr lang="en-IN" sz="2600" dirty="0" smtClean="0">
                <a:latin typeface="Antique Olive" pitchFamily="34" charset="0"/>
              </a:rPr>
              <a:t>Site order book</a:t>
            </a:r>
          </a:p>
          <a:p>
            <a:r>
              <a:rPr lang="en-IN" sz="2600" dirty="0" smtClean="0">
                <a:latin typeface="Antique Olive" pitchFamily="34" charset="0"/>
              </a:rPr>
              <a:t>Register of benchmarks</a:t>
            </a:r>
          </a:p>
          <a:p>
            <a:r>
              <a:rPr lang="en-IN" sz="2600" dirty="0" smtClean="0">
                <a:latin typeface="Antique Olive" pitchFamily="34" charset="0"/>
              </a:rPr>
              <a:t>Materials ok register</a:t>
            </a:r>
          </a:p>
          <a:p>
            <a:r>
              <a:rPr lang="en-IN" sz="2600" dirty="0" smtClean="0">
                <a:latin typeface="Antique Olive" pitchFamily="34" charset="0"/>
              </a:rPr>
              <a:t>Register of foundation</a:t>
            </a:r>
          </a:p>
          <a:p>
            <a:r>
              <a:rPr lang="en-IN" sz="2600" dirty="0" smtClean="0">
                <a:latin typeface="Antique Olive" pitchFamily="34" charset="0"/>
              </a:rPr>
              <a:t>Register of placement of concrete, reinforcement</a:t>
            </a:r>
          </a:p>
          <a:p>
            <a:r>
              <a:rPr lang="en-IN" sz="2600" dirty="0" smtClean="0">
                <a:latin typeface="Antique Olive" pitchFamily="34" charset="0"/>
              </a:rPr>
              <a:t>Register of laying of pipeline and testing</a:t>
            </a:r>
          </a:p>
          <a:p>
            <a:r>
              <a:rPr lang="en-IN" sz="2600" dirty="0" smtClean="0">
                <a:latin typeface="Antique Olive" pitchFamily="34" charset="0"/>
              </a:rPr>
              <a:t>Register of test report of compressive strength of concrete</a:t>
            </a:r>
          </a:p>
          <a:p>
            <a:r>
              <a:rPr lang="en-IN" sz="2600" dirty="0" smtClean="0">
                <a:latin typeface="Antique Olive" pitchFamily="34" charset="0"/>
              </a:rPr>
              <a:t>Site diary day book</a:t>
            </a:r>
          </a:p>
          <a:p>
            <a:endParaRPr lang="en-US" sz="28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3</a:t>
            </a:fld>
            <a:endParaRPr lang="en-IN"/>
          </a:p>
        </p:txBody>
      </p:sp>
    </p:spTree>
  </p:cSld>
  <p:clrMapOvr>
    <a:masterClrMapping/>
  </p:clrMapOvr>
  <p:transition spd="med" advTm="25000">
    <p:sndAc>
      <p:stSnd>
        <p:snd r:embed="rId2" name="bomb.wav" builtIn="1"/>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139" y="172418"/>
            <a:ext cx="9444458" cy="1280890"/>
          </a:xfrm>
        </p:spPr>
        <p:txBody>
          <a:bodyPr>
            <a:noAutofit/>
          </a:bodyPr>
          <a:lstStyle/>
          <a:p>
            <a:pPr algn="ctr"/>
            <a:r>
              <a:rPr lang="en-US" sz="4000" u="sng" dirty="0" smtClean="0">
                <a:solidFill>
                  <a:srgbClr val="0070C0"/>
                </a:solidFill>
                <a:latin typeface="Algerian" pitchFamily="82" charset="0"/>
                <a:cs typeface="Italic" pitchFamily="2" charset="0"/>
              </a:rPr>
              <a:t>Cladding/Dado Work Preparation of Surface</a:t>
            </a:r>
            <a:endParaRPr lang="en-US" sz="4000" dirty="0"/>
          </a:p>
        </p:txBody>
      </p:sp>
      <p:sp>
        <p:nvSpPr>
          <p:cNvPr id="3" name="Content Placeholder 2"/>
          <p:cNvSpPr>
            <a:spLocks noGrp="1"/>
          </p:cNvSpPr>
          <p:nvPr>
            <p:ph idx="1"/>
          </p:nvPr>
        </p:nvSpPr>
        <p:spPr>
          <a:xfrm>
            <a:off x="1674563" y="1233889"/>
            <a:ext cx="9970265" cy="5244029"/>
          </a:xfrm>
        </p:spPr>
        <p:txBody>
          <a:bodyPr>
            <a:noAutofit/>
          </a:bodyPr>
          <a:lstStyle/>
          <a:p>
            <a:pPr lvl="0">
              <a:lnSpc>
                <a:spcPct val="170000"/>
              </a:lnSpc>
            </a:pPr>
            <a:r>
              <a:rPr lang="en-US" sz="3000" dirty="0" smtClean="0">
                <a:latin typeface="Italic" pitchFamily="2" charset="0"/>
                <a:cs typeface="Italic" pitchFamily="2" charset="0"/>
              </a:rPr>
              <a:t>Now the line of base tile should be set.</a:t>
            </a:r>
            <a:endParaRPr lang="en-IN" sz="3000" dirty="0" smtClean="0">
              <a:latin typeface="Italic" pitchFamily="2" charset="0"/>
              <a:cs typeface="Italic" pitchFamily="2" charset="0"/>
            </a:endParaRPr>
          </a:p>
          <a:p>
            <a:pPr lvl="0">
              <a:lnSpc>
                <a:spcPct val="170000"/>
              </a:lnSpc>
            </a:pPr>
            <a:r>
              <a:rPr lang="en-US" sz="3000" dirty="0" smtClean="0">
                <a:latin typeface="Italic" pitchFamily="2" charset="0"/>
                <a:cs typeface="Italic" pitchFamily="2" charset="0"/>
              </a:rPr>
              <a:t>Set the reference wooden batten (Patti) from the </a:t>
            </a:r>
            <a:r>
              <a:rPr lang="en-US" sz="3000" dirty="0" err="1" smtClean="0">
                <a:latin typeface="Italic" pitchFamily="2" charset="0"/>
                <a:cs typeface="Italic" pitchFamily="2" charset="0"/>
              </a:rPr>
              <a:t>nahani</a:t>
            </a:r>
            <a:r>
              <a:rPr lang="en-US" sz="3000" dirty="0" smtClean="0">
                <a:latin typeface="Italic" pitchFamily="2" charset="0"/>
                <a:cs typeface="Italic" pitchFamily="2" charset="0"/>
              </a:rPr>
              <a:t> trap area by keeping a full toilet margin from the bottom.</a:t>
            </a:r>
            <a:endParaRPr lang="en-IN" sz="3000" dirty="0" smtClean="0">
              <a:latin typeface="Italic" pitchFamily="2" charset="0"/>
              <a:cs typeface="Italic" pitchFamily="2" charset="0"/>
            </a:endParaRPr>
          </a:p>
          <a:p>
            <a:pPr lvl="0">
              <a:lnSpc>
                <a:spcPct val="170000"/>
              </a:lnSpc>
            </a:pPr>
            <a:r>
              <a:rPr lang="en-US" sz="3000" dirty="0" smtClean="0">
                <a:latin typeface="Italic" pitchFamily="2" charset="0"/>
                <a:cs typeface="Italic" pitchFamily="2" charset="0"/>
              </a:rPr>
              <a:t> Check the level of the Patti, with spirit level, before allowing the contractor to do the tiling work</a:t>
            </a:r>
            <a:r>
              <a:rPr lang="en-US" sz="3000" b="1" dirty="0" smtClean="0">
                <a:latin typeface="Italic" pitchFamily="2" charset="0"/>
                <a:cs typeface="Italic" pitchFamily="2" charset="0"/>
              </a:rPr>
              <a:t>.</a:t>
            </a:r>
            <a:endParaRPr lang="en-IN" sz="3000" dirty="0" smtClean="0">
              <a:latin typeface="Italic" pitchFamily="2" charset="0"/>
              <a:cs typeface="Italic" pitchFamily="2" charset="0"/>
            </a:endParaRPr>
          </a:p>
          <a:p>
            <a:endParaRPr lang="en-US" sz="3000"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30</a:t>
            </a:fld>
            <a:endParaRPr lang="en-IN"/>
          </a:p>
        </p:txBody>
      </p:sp>
    </p:spTree>
  </p:cSld>
  <p:clrMapOvr>
    <a:masterClrMapping/>
  </p:clrMapOvr>
  <p:transition spd="med" advTm="25000">
    <p:sndAc>
      <p:stSnd>
        <p:snd r:embed="rId2" name="bomb.wav" builtIn="1"/>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8810001-19C9-49B0-AF8D-2654F2E80EAA}"/>
              </a:ext>
            </a:extLst>
          </p:cNvPr>
          <p:cNvSpPr>
            <a:spLocks noGrp="1"/>
          </p:cNvSpPr>
          <p:nvPr>
            <p:ph type="title"/>
          </p:nvPr>
        </p:nvSpPr>
        <p:spPr>
          <a:xfrm>
            <a:off x="2438400" y="304800"/>
            <a:ext cx="7772400" cy="685800"/>
          </a:xfrm>
        </p:spPr>
        <p:txBody>
          <a:bodyPr>
            <a:noAutofit/>
          </a:bodyPr>
          <a:lstStyle/>
          <a:p>
            <a:pPr algn="ctr"/>
            <a:r>
              <a:rPr lang="en-US" sz="4000" u="sng" dirty="0">
                <a:solidFill>
                  <a:srgbClr val="0070C0"/>
                </a:solidFill>
                <a:latin typeface="Algerian" pitchFamily="82" charset="0"/>
                <a:cs typeface="Italic" pitchFamily="2" charset="0"/>
              </a:rPr>
              <a:t>PROCEDURE FOR DADO WORK</a:t>
            </a:r>
            <a:endParaRPr lang="en-IN" sz="4000" u="sng" dirty="0">
              <a:solidFill>
                <a:srgbClr val="0070C0"/>
              </a:solidFill>
              <a:latin typeface="Algerian" pitchFamily="82" charset="0"/>
              <a:cs typeface="Italic" pitchFamily="2" charset="0"/>
            </a:endParaRPr>
          </a:p>
        </p:txBody>
      </p:sp>
      <p:sp>
        <p:nvSpPr>
          <p:cNvPr id="2" name="Content Placeholder 1">
            <a:extLst>
              <a:ext uri="{FF2B5EF4-FFF2-40B4-BE49-F238E27FC236}">
                <a16:creationId xmlns="" xmlns:a16="http://schemas.microsoft.com/office/drawing/2014/main" id="{346F62E4-10EE-49EB-9633-1BB68C9C6265}"/>
              </a:ext>
            </a:extLst>
          </p:cNvPr>
          <p:cNvSpPr>
            <a:spLocks noGrp="1"/>
          </p:cNvSpPr>
          <p:nvPr>
            <p:ph idx="1"/>
          </p:nvPr>
        </p:nvSpPr>
        <p:spPr>
          <a:xfrm>
            <a:off x="1615043" y="878774"/>
            <a:ext cx="9524011" cy="5735782"/>
          </a:xfrm>
        </p:spPr>
        <p:txBody>
          <a:bodyPr>
            <a:noAutofit/>
          </a:bodyPr>
          <a:lstStyle/>
          <a:p>
            <a:pPr lvl="0">
              <a:lnSpc>
                <a:spcPct val="150000"/>
              </a:lnSpc>
            </a:pPr>
            <a:r>
              <a:rPr lang="en-US" sz="3000" dirty="0">
                <a:latin typeface="Antique Olive" pitchFamily="34" charset="0"/>
                <a:cs typeface="Italic" pitchFamily="2" charset="0"/>
              </a:rPr>
              <a:t>First, check the corners with right angle and the plaster with plumb.</a:t>
            </a:r>
            <a:endParaRPr lang="en-IN" sz="3000" dirty="0">
              <a:latin typeface="Antique Olive" pitchFamily="34" charset="0"/>
              <a:cs typeface="Italic" pitchFamily="2" charset="0"/>
            </a:endParaRPr>
          </a:p>
          <a:p>
            <a:pPr lvl="0">
              <a:lnSpc>
                <a:spcPct val="150000"/>
              </a:lnSpc>
            </a:pPr>
            <a:r>
              <a:rPr lang="en-US" sz="3000" dirty="0">
                <a:latin typeface="Antique Olive" pitchFamily="34" charset="0"/>
                <a:cs typeface="Italic" pitchFamily="2" charset="0"/>
              </a:rPr>
              <a:t>Finalize the minimum thickness of </a:t>
            </a:r>
            <a:r>
              <a:rPr lang="en-US" sz="3000" dirty="0" err="1">
                <a:latin typeface="Antique Olive" pitchFamily="34" charset="0"/>
                <a:cs typeface="Italic" pitchFamily="2" charset="0"/>
              </a:rPr>
              <a:t>thiyya</a:t>
            </a:r>
            <a:r>
              <a:rPr lang="en-US" sz="3000" dirty="0">
                <a:latin typeface="Antique Olive" pitchFamily="34" charset="0"/>
                <a:cs typeface="Italic" pitchFamily="2" charset="0"/>
              </a:rPr>
              <a:t>.</a:t>
            </a:r>
            <a:endParaRPr lang="en-IN" sz="3000" dirty="0">
              <a:latin typeface="Antique Olive" pitchFamily="34" charset="0"/>
              <a:cs typeface="Italic" pitchFamily="2" charset="0"/>
            </a:endParaRPr>
          </a:p>
          <a:p>
            <a:pPr>
              <a:lnSpc>
                <a:spcPct val="150000"/>
              </a:lnSpc>
            </a:pPr>
            <a:r>
              <a:rPr lang="en-US" sz="3000" dirty="0">
                <a:latin typeface="Antique Olive" pitchFamily="34" charset="0"/>
                <a:cs typeface="Italic" pitchFamily="2" charset="0"/>
              </a:rPr>
              <a:t>With the thickness, first take the </a:t>
            </a:r>
            <a:r>
              <a:rPr lang="en-US" sz="3000" dirty="0" err="1">
                <a:latin typeface="Antique Olive" pitchFamily="34" charset="0"/>
                <a:cs typeface="Italic" pitchFamily="2" charset="0"/>
              </a:rPr>
              <a:t>thiyya</a:t>
            </a:r>
            <a:r>
              <a:rPr lang="en-US" sz="3000" dirty="0">
                <a:latin typeface="Antique Olive" pitchFamily="34" charset="0"/>
                <a:cs typeface="Italic" pitchFamily="2" charset="0"/>
              </a:rPr>
              <a:t> by fixing a tile on the top of the wall and with the help of this tile and plumb, take the bottom </a:t>
            </a:r>
            <a:r>
              <a:rPr lang="en-US" sz="3000" dirty="0" err="1">
                <a:latin typeface="Antique Olive" pitchFamily="34" charset="0"/>
                <a:cs typeface="Italic" pitchFamily="2" charset="0"/>
              </a:rPr>
              <a:t>thiyya</a:t>
            </a:r>
            <a:endParaRPr lang="en-IN" sz="3000" dirty="0">
              <a:latin typeface="Antique Olive" pitchFamily="34" charset="0"/>
              <a:cs typeface="Italic" pitchFamily="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31</a:t>
            </a:fld>
            <a:endParaRPr lang="en-IN"/>
          </a:p>
        </p:txBody>
      </p:sp>
    </p:spTree>
    <p:extLst>
      <p:ext uri="{BB962C8B-B14F-4D97-AF65-F5344CB8AC3E}">
        <p14:creationId xmlns="" xmlns:p14="http://schemas.microsoft.com/office/powerpoint/2010/main" val="3816747782"/>
      </p:ext>
    </p:extLst>
  </p:cSld>
  <p:clrMapOvr>
    <a:masterClrMapping/>
  </p:clrMapOvr>
  <p:transition spd="med" advTm="25000">
    <p:sndAc>
      <p:stSnd>
        <p:snd r:embed="rId2" name="bomb.wav" builtIn="1"/>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2C40B80-8C06-4431-9513-4A131866D4BB}"/>
              </a:ext>
            </a:extLst>
          </p:cNvPr>
          <p:cNvSpPr>
            <a:spLocks noGrp="1"/>
          </p:cNvSpPr>
          <p:nvPr>
            <p:ph type="title"/>
          </p:nvPr>
        </p:nvSpPr>
        <p:spPr>
          <a:xfrm>
            <a:off x="1211283" y="-1"/>
            <a:ext cx="10770920" cy="748146"/>
          </a:xfrm>
        </p:spPr>
        <p:txBody>
          <a:bodyPr>
            <a:noAutofit/>
          </a:bodyPr>
          <a:lstStyle/>
          <a:p>
            <a:pPr algn="ctr"/>
            <a:r>
              <a:rPr lang="en-US" sz="4000" u="sng" dirty="0">
                <a:solidFill>
                  <a:srgbClr val="0070C0"/>
                </a:solidFill>
                <a:latin typeface="Algerian" pitchFamily="82" charset="0"/>
                <a:cs typeface="Italic" pitchFamily="2" charset="0"/>
              </a:rPr>
              <a:t>FLOORING &amp; DADO WORK –DO’S </a:t>
            </a:r>
            <a:r>
              <a:rPr lang="en-US" sz="4000" u="sng" dirty="0" smtClean="0">
                <a:solidFill>
                  <a:srgbClr val="0070C0"/>
                </a:solidFill>
                <a:latin typeface="Algerian" pitchFamily="82" charset="0"/>
                <a:cs typeface="Italic" pitchFamily="2" charset="0"/>
              </a:rPr>
              <a:t>AND DON’T’S</a:t>
            </a:r>
            <a:endParaRPr lang="en-IN" sz="4000" u="sng" dirty="0">
              <a:solidFill>
                <a:srgbClr val="0070C0"/>
              </a:solidFill>
              <a:latin typeface="Algerian" pitchFamily="82" charset="0"/>
              <a:cs typeface="Italic" pitchFamily="2" charset="0"/>
            </a:endParaRPr>
          </a:p>
        </p:txBody>
      </p:sp>
      <p:sp>
        <p:nvSpPr>
          <p:cNvPr id="2" name="Content Placeholder 1">
            <a:extLst>
              <a:ext uri="{FF2B5EF4-FFF2-40B4-BE49-F238E27FC236}">
                <a16:creationId xmlns="" xmlns:a16="http://schemas.microsoft.com/office/drawing/2014/main" id="{393E4CCA-3442-4BDB-B054-CDC799553C57}"/>
              </a:ext>
            </a:extLst>
          </p:cNvPr>
          <p:cNvSpPr>
            <a:spLocks noGrp="1"/>
          </p:cNvSpPr>
          <p:nvPr>
            <p:ph idx="1"/>
          </p:nvPr>
        </p:nvSpPr>
        <p:spPr>
          <a:xfrm>
            <a:off x="1009403" y="475013"/>
            <a:ext cx="10960923" cy="6163293"/>
          </a:xfrm>
        </p:spPr>
        <p:txBody>
          <a:bodyPr>
            <a:noAutofit/>
          </a:bodyPr>
          <a:lstStyle/>
          <a:p>
            <a:pPr lvl="0">
              <a:lnSpc>
                <a:spcPct val="170000"/>
              </a:lnSpc>
            </a:pPr>
            <a:r>
              <a:rPr lang="en-US" sz="2400" dirty="0">
                <a:latin typeface="Italic" pitchFamily="2" charset="0"/>
                <a:cs typeface="Italic" pitchFamily="2" charset="0"/>
              </a:rPr>
              <a:t>Do not accept any material on the site without checking.</a:t>
            </a:r>
            <a:endParaRPr lang="en-IN" sz="2400" dirty="0">
              <a:latin typeface="Italic" pitchFamily="2" charset="0"/>
              <a:cs typeface="Italic" pitchFamily="2" charset="0"/>
            </a:endParaRPr>
          </a:p>
          <a:p>
            <a:pPr lvl="0">
              <a:lnSpc>
                <a:spcPct val="170000"/>
              </a:lnSpc>
            </a:pPr>
            <a:r>
              <a:rPr lang="en-US" sz="2400" dirty="0">
                <a:latin typeface="Italic" pitchFamily="2" charset="0"/>
                <a:cs typeface="Italic" pitchFamily="2" charset="0"/>
              </a:rPr>
              <a:t>Do not allow the mason to do the machan work without surface preparation.</a:t>
            </a:r>
            <a:endParaRPr lang="en-IN" sz="2400" dirty="0">
              <a:latin typeface="Italic" pitchFamily="2" charset="0"/>
              <a:cs typeface="Italic" pitchFamily="2" charset="0"/>
            </a:endParaRPr>
          </a:p>
          <a:p>
            <a:pPr lvl="0">
              <a:lnSpc>
                <a:spcPct val="170000"/>
              </a:lnSpc>
            </a:pPr>
            <a:r>
              <a:rPr lang="en-US" sz="2400" dirty="0">
                <a:latin typeface="Italic" pitchFamily="2" charset="0"/>
                <a:cs typeface="Italic" pitchFamily="2" charset="0"/>
              </a:rPr>
              <a:t>Do not allow hand mixing of lime mortar, as it leads to poor mixing and more cement consumption.</a:t>
            </a:r>
            <a:endParaRPr lang="en-IN" sz="2400" dirty="0">
              <a:latin typeface="Italic" pitchFamily="2" charset="0"/>
              <a:cs typeface="Italic" pitchFamily="2" charset="0"/>
            </a:endParaRPr>
          </a:p>
          <a:p>
            <a:pPr lvl="0">
              <a:lnSpc>
                <a:spcPct val="170000"/>
              </a:lnSpc>
            </a:pPr>
            <a:r>
              <a:rPr lang="en-US" sz="2400" dirty="0">
                <a:latin typeface="Italic" pitchFamily="2" charset="0"/>
                <a:cs typeface="Italic" pitchFamily="2" charset="0"/>
              </a:rPr>
              <a:t>Do not allow machan work and tile fixing work without marking of level line on all the walls and </a:t>
            </a:r>
            <a:r>
              <a:rPr lang="en-US" sz="2400" dirty="0" err="1">
                <a:latin typeface="Italic" pitchFamily="2" charset="0"/>
                <a:cs typeface="Italic" pitchFamily="2" charset="0"/>
              </a:rPr>
              <a:t>thiyyas</a:t>
            </a:r>
            <a:r>
              <a:rPr lang="en-US" sz="2400" dirty="0" smtClean="0">
                <a:latin typeface="Italic" pitchFamily="2" charset="0"/>
                <a:cs typeface="Italic" pitchFamily="2" charset="0"/>
              </a:rPr>
              <a:t>.</a:t>
            </a:r>
          </a:p>
          <a:p>
            <a:pPr lvl="0">
              <a:lnSpc>
                <a:spcPct val="170000"/>
              </a:lnSpc>
            </a:pPr>
            <a:r>
              <a:rPr lang="en-US" sz="2400" dirty="0" smtClean="0">
                <a:latin typeface="Italic" pitchFamily="2" charset="0"/>
                <a:cs typeface="Italic" pitchFamily="2" charset="0"/>
              </a:rPr>
              <a:t>Do not allow any cut – pieces with hand dressing. Insist on cutting the tiles with a cutting machine, since it considerably reduces wastage.</a:t>
            </a:r>
            <a:endParaRPr lang="en-IN" sz="2400" dirty="0" smtClean="0">
              <a:latin typeface="Italic" pitchFamily="2" charset="0"/>
              <a:cs typeface="Italic" pitchFamily="2" charset="0"/>
            </a:endParaRPr>
          </a:p>
          <a:p>
            <a:pPr lvl="0">
              <a:lnSpc>
                <a:spcPct val="170000"/>
              </a:lnSpc>
            </a:pPr>
            <a:r>
              <a:rPr lang="en-US" sz="2400" dirty="0" smtClean="0">
                <a:latin typeface="Italic" pitchFamily="2" charset="0"/>
                <a:cs typeface="Italic" pitchFamily="2" charset="0"/>
              </a:rPr>
              <a:t> Provide 12mm thick skirting over RCC column for skirting fixing.</a:t>
            </a:r>
            <a:endParaRPr lang="en-IN" sz="2400" dirty="0" smtClean="0">
              <a:latin typeface="Italic" pitchFamily="2" charset="0"/>
              <a:cs typeface="Italic" pitchFamily="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32</a:t>
            </a:fld>
            <a:endParaRPr lang="en-IN"/>
          </a:p>
        </p:txBody>
      </p:sp>
    </p:spTree>
    <p:extLst>
      <p:ext uri="{BB962C8B-B14F-4D97-AF65-F5344CB8AC3E}">
        <p14:creationId xmlns="" xmlns:p14="http://schemas.microsoft.com/office/powerpoint/2010/main" val="1871503182"/>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4" y="0"/>
            <a:ext cx="10755085" cy="855023"/>
          </a:xfrm>
        </p:spPr>
        <p:txBody>
          <a:bodyPr>
            <a:noAutofit/>
          </a:bodyPr>
          <a:lstStyle/>
          <a:p>
            <a:pPr algn="ctr"/>
            <a:r>
              <a:rPr lang="en-US" sz="4000" u="sng" dirty="0" smtClean="0">
                <a:solidFill>
                  <a:srgbClr val="0070C0"/>
                </a:solidFill>
                <a:latin typeface="Algerian" pitchFamily="82" charset="0"/>
                <a:cs typeface="Italic" pitchFamily="2" charset="0"/>
              </a:rPr>
              <a:t>FLOORING &amp; DADO WORK –DO’S AND DON’T’S</a:t>
            </a:r>
            <a:endParaRPr lang="en-US" sz="4000" dirty="0"/>
          </a:p>
        </p:txBody>
      </p:sp>
      <p:sp>
        <p:nvSpPr>
          <p:cNvPr id="3" name="Content Placeholder 2"/>
          <p:cNvSpPr>
            <a:spLocks noGrp="1"/>
          </p:cNvSpPr>
          <p:nvPr>
            <p:ph idx="1"/>
          </p:nvPr>
        </p:nvSpPr>
        <p:spPr>
          <a:xfrm>
            <a:off x="1662545" y="1246909"/>
            <a:ext cx="10010899" cy="4809507"/>
          </a:xfrm>
        </p:spPr>
        <p:txBody>
          <a:bodyPr>
            <a:normAutofit fontScale="92500" lnSpcReduction="10000"/>
          </a:bodyPr>
          <a:lstStyle/>
          <a:p>
            <a:pPr lvl="0">
              <a:lnSpc>
                <a:spcPct val="170000"/>
              </a:lnSpc>
            </a:pPr>
            <a:r>
              <a:rPr lang="en-US" sz="3000" dirty="0" smtClean="0">
                <a:latin typeface="Antique Olive" pitchFamily="34" charset="0"/>
                <a:cs typeface="Italic" pitchFamily="2" charset="0"/>
              </a:rPr>
              <a:t>Set the right angle before starting tiling work.</a:t>
            </a:r>
            <a:endParaRPr lang="en-IN" sz="3000" dirty="0" smtClean="0">
              <a:latin typeface="Antique Olive" pitchFamily="34" charset="0"/>
              <a:cs typeface="Italic" pitchFamily="2" charset="0"/>
            </a:endParaRPr>
          </a:p>
          <a:p>
            <a:pPr lvl="0">
              <a:lnSpc>
                <a:spcPct val="170000"/>
              </a:lnSpc>
            </a:pPr>
            <a:r>
              <a:rPr lang="en-US" sz="3000" dirty="0" smtClean="0">
                <a:latin typeface="Antique Olive" pitchFamily="34" charset="0"/>
                <a:cs typeface="Italic" pitchFamily="2" charset="0"/>
              </a:rPr>
              <a:t>Do not allow anyone to walk over newly fixed floors for at least 24 hrs.</a:t>
            </a:r>
            <a:endParaRPr lang="en-IN" sz="3000" dirty="0" smtClean="0">
              <a:latin typeface="Antique Olive" pitchFamily="34" charset="0"/>
              <a:cs typeface="Italic" pitchFamily="2" charset="0"/>
            </a:endParaRPr>
          </a:p>
          <a:p>
            <a:pPr lvl="0">
              <a:lnSpc>
                <a:spcPct val="170000"/>
              </a:lnSpc>
            </a:pPr>
            <a:r>
              <a:rPr lang="en-US" sz="3000" dirty="0" smtClean="0">
                <a:latin typeface="Antique Olive" pitchFamily="34" charset="0"/>
                <a:cs typeface="Italic" pitchFamily="2" charset="0"/>
              </a:rPr>
              <a:t>Fill the tile joints with cement slurry immediately the next day.</a:t>
            </a:r>
            <a:endParaRPr lang="en-IN" sz="3000" dirty="0" smtClean="0">
              <a:latin typeface="Antique Olive" pitchFamily="34" charset="0"/>
              <a:cs typeface="Italic" pitchFamily="2" charset="0"/>
            </a:endParaRPr>
          </a:p>
          <a:p>
            <a:pPr lvl="0">
              <a:lnSpc>
                <a:spcPct val="170000"/>
              </a:lnSpc>
            </a:pPr>
            <a:r>
              <a:rPr lang="en-US" sz="3000" dirty="0" smtClean="0">
                <a:latin typeface="Antique Olive" pitchFamily="34" charset="0"/>
                <a:cs typeface="Italic" pitchFamily="2" charset="0"/>
              </a:rPr>
              <a:t>Do not allow skirting fixing without wooden </a:t>
            </a:r>
            <a:r>
              <a:rPr lang="en-US" sz="3000" dirty="0" err="1" smtClean="0">
                <a:latin typeface="Antique Olive" pitchFamily="34" charset="0"/>
                <a:cs typeface="Italic" pitchFamily="2" charset="0"/>
              </a:rPr>
              <a:t>farma</a:t>
            </a:r>
            <a:r>
              <a:rPr lang="en-US" sz="3000" dirty="0" smtClean="0">
                <a:latin typeface="Antique Olive" pitchFamily="34" charset="0"/>
                <a:cs typeface="Italic" pitchFamily="2" charset="0"/>
              </a:rPr>
              <a:t>.</a:t>
            </a:r>
            <a:endParaRPr lang="en-IN" sz="3000" dirty="0" smtClean="0">
              <a:latin typeface="Antique Olive" pitchFamily="34" charset="0"/>
              <a:cs typeface="Italic" pitchFamily="2" charset="0"/>
            </a:endParaRPr>
          </a:p>
          <a:p>
            <a:endParaRPr lang="en-IN" sz="3000" dirty="0" smtClean="0">
              <a:latin typeface="Antique Olive" pitchFamily="34" charset="0"/>
            </a:endParaRPr>
          </a:p>
          <a:p>
            <a:endParaRPr lang="en-US"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33</a:t>
            </a:fld>
            <a:endParaRPr lang="en-IN"/>
          </a:p>
        </p:txBody>
      </p:sp>
    </p:spTree>
  </p:cSld>
  <p:clrMapOvr>
    <a:masterClrMapping/>
  </p:clrMapOvr>
  <p:transition spd="med" advTm="25000">
    <p:sndAc>
      <p:stSnd>
        <p:snd r:embed="rId2" name="bomb.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D18F31B-8EF2-4578-93CE-368EBAA85C42}"/>
              </a:ext>
            </a:extLst>
          </p:cNvPr>
          <p:cNvSpPr>
            <a:spLocks noGrp="1"/>
          </p:cNvSpPr>
          <p:nvPr>
            <p:ph type="title"/>
          </p:nvPr>
        </p:nvSpPr>
        <p:spPr>
          <a:xfrm>
            <a:off x="1413164" y="274637"/>
            <a:ext cx="10778836" cy="936645"/>
          </a:xfrm>
        </p:spPr>
        <p:txBody>
          <a:bodyPr>
            <a:noAutofit/>
          </a:bodyPr>
          <a:lstStyle/>
          <a:p>
            <a:pPr algn="ctr"/>
            <a:r>
              <a:rPr lang="en-US" sz="4000" u="sng" dirty="0">
                <a:solidFill>
                  <a:srgbClr val="0070C0"/>
                </a:solidFill>
                <a:latin typeface="Algerian" pitchFamily="82" charset="0"/>
                <a:cs typeface="Italic" pitchFamily="2" charset="0"/>
              </a:rPr>
              <a:t>FLOORING &amp; DADO WORK –DO’S AND DON’T’S</a:t>
            </a:r>
            <a:endParaRPr lang="en-IN" sz="4000" u="sng" dirty="0">
              <a:solidFill>
                <a:srgbClr val="0070C0"/>
              </a:solidFill>
              <a:latin typeface="Algerian" pitchFamily="82" charset="0"/>
              <a:cs typeface="Italic" pitchFamily="2" charset="0"/>
            </a:endParaRPr>
          </a:p>
        </p:txBody>
      </p:sp>
      <p:sp>
        <p:nvSpPr>
          <p:cNvPr id="2" name="Content Placeholder 1">
            <a:extLst>
              <a:ext uri="{FF2B5EF4-FFF2-40B4-BE49-F238E27FC236}">
                <a16:creationId xmlns="" xmlns:a16="http://schemas.microsoft.com/office/drawing/2014/main" id="{7AC192DB-1F1C-4369-AFFC-65C7449F64BA}"/>
              </a:ext>
            </a:extLst>
          </p:cNvPr>
          <p:cNvSpPr>
            <a:spLocks noGrp="1"/>
          </p:cNvSpPr>
          <p:nvPr>
            <p:ph idx="1"/>
          </p:nvPr>
        </p:nvSpPr>
        <p:spPr>
          <a:xfrm>
            <a:off x="1905000" y="1143000"/>
            <a:ext cx="8763000" cy="5715000"/>
          </a:xfrm>
        </p:spPr>
        <p:txBody>
          <a:bodyPr>
            <a:normAutofit fontScale="77500" lnSpcReduction="20000"/>
          </a:bodyPr>
          <a:lstStyle/>
          <a:p>
            <a:pPr lvl="0">
              <a:lnSpc>
                <a:spcPct val="170000"/>
              </a:lnSpc>
            </a:pPr>
            <a:r>
              <a:rPr lang="en-US" sz="3600" dirty="0" smtClean="0">
                <a:latin typeface="Italic" pitchFamily="2" charset="0"/>
                <a:cs typeface="Italic" pitchFamily="2" charset="0"/>
              </a:rPr>
              <a:t>Strictly </a:t>
            </a:r>
            <a:r>
              <a:rPr lang="en-US" sz="3600" dirty="0">
                <a:latin typeface="Italic" pitchFamily="2" charset="0"/>
                <a:cs typeface="Italic" pitchFamily="2" charset="0"/>
              </a:rPr>
              <a:t>follow the polishing procedures.</a:t>
            </a:r>
            <a:endParaRPr lang="en-IN" sz="3600" dirty="0">
              <a:latin typeface="Italic" pitchFamily="2" charset="0"/>
              <a:cs typeface="Italic" pitchFamily="2" charset="0"/>
            </a:endParaRPr>
          </a:p>
          <a:p>
            <a:pPr lvl="0">
              <a:lnSpc>
                <a:spcPct val="170000"/>
              </a:lnSpc>
            </a:pPr>
            <a:r>
              <a:rPr lang="en-US" sz="3600" dirty="0">
                <a:latin typeface="Italic" pitchFamily="2" charset="0"/>
                <a:cs typeface="Italic" pitchFamily="2" charset="0"/>
              </a:rPr>
              <a:t>Use oxalic acid in powder form for the final coat of polishing. Do not use liquid acid.</a:t>
            </a:r>
            <a:endParaRPr lang="en-IN" sz="3600" dirty="0">
              <a:latin typeface="Italic" pitchFamily="2" charset="0"/>
              <a:cs typeface="Italic" pitchFamily="2" charset="0"/>
            </a:endParaRPr>
          </a:p>
          <a:p>
            <a:pPr lvl="0">
              <a:lnSpc>
                <a:spcPct val="170000"/>
              </a:lnSpc>
            </a:pPr>
            <a:r>
              <a:rPr lang="en-US" sz="3600" dirty="0">
                <a:latin typeface="Italic" pitchFamily="2" charset="0"/>
                <a:cs typeface="Italic" pitchFamily="2" charset="0"/>
              </a:rPr>
              <a:t>Ensure that the balcony flooring is given sufficient slope towards the balcony spout.</a:t>
            </a:r>
            <a:endParaRPr lang="en-IN" sz="3600" dirty="0">
              <a:latin typeface="Italic" pitchFamily="2" charset="0"/>
              <a:cs typeface="Italic" pitchFamily="2" charset="0"/>
            </a:endParaRPr>
          </a:p>
          <a:p>
            <a:pPr lvl="0">
              <a:lnSpc>
                <a:spcPct val="170000"/>
              </a:lnSpc>
            </a:pPr>
            <a:r>
              <a:rPr lang="en-US" sz="3600" dirty="0">
                <a:latin typeface="Italic" pitchFamily="2" charset="0"/>
                <a:cs typeface="Italic" pitchFamily="2" charset="0"/>
              </a:rPr>
              <a:t>Polish the flooring under kitchen platform before erecting the kitchen platform, vertical pieces.</a:t>
            </a:r>
            <a:endParaRPr lang="en-IN" sz="3600" dirty="0">
              <a:latin typeface="Italic" pitchFamily="2" charset="0"/>
              <a:cs typeface="Italic" pitchFamily="2" charset="0"/>
            </a:endParaRPr>
          </a:p>
          <a:p>
            <a:endParaRPr lang="en-IN"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34</a:t>
            </a:fld>
            <a:endParaRPr lang="en-IN"/>
          </a:p>
        </p:txBody>
      </p:sp>
    </p:spTree>
    <p:extLst>
      <p:ext uri="{BB962C8B-B14F-4D97-AF65-F5344CB8AC3E}">
        <p14:creationId xmlns="" xmlns:p14="http://schemas.microsoft.com/office/powerpoint/2010/main" val="239673985"/>
      </p:ext>
    </p:extLst>
  </p:cSld>
  <p:clrMapOvr>
    <a:masterClrMapping/>
  </p:clrMapOvr>
  <p:transition spd="med" advTm="25000">
    <p:sndAc>
      <p:stSnd>
        <p:snd r:embed="rId2" name="bomb.wav" builtIn="1"/>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8F45322-4C4B-40DA-88DA-0EB0A0819809}"/>
              </a:ext>
            </a:extLst>
          </p:cNvPr>
          <p:cNvSpPr>
            <a:spLocks noGrp="1"/>
          </p:cNvSpPr>
          <p:nvPr>
            <p:ph type="title"/>
          </p:nvPr>
        </p:nvSpPr>
        <p:spPr>
          <a:xfrm>
            <a:off x="1175657" y="0"/>
            <a:ext cx="11016343" cy="711014"/>
          </a:xfrm>
        </p:spPr>
        <p:txBody>
          <a:bodyPr>
            <a:noAutofit/>
          </a:bodyPr>
          <a:lstStyle/>
          <a:p>
            <a:pPr algn="ctr"/>
            <a:r>
              <a:rPr lang="en-US" sz="4000" u="sng" dirty="0">
                <a:solidFill>
                  <a:srgbClr val="0070C0"/>
                </a:solidFill>
                <a:latin typeface="Algerian" pitchFamily="82" charset="0"/>
                <a:cs typeface="Italic" pitchFamily="2" charset="0"/>
              </a:rPr>
              <a:t>FLOORING &amp; DADO WORK –DO’S AND DON’T’S</a:t>
            </a:r>
            <a:endParaRPr lang="en-IN" sz="4000" u="sng" dirty="0">
              <a:solidFill>
                <a:srgbClr val="0070C0"/>
              </a:solidFill>
              <a:latin typeface="Algerian" pitchFamily="82" charset="0"/>
              <a:cs typeface="Italic" pitchFamily="2" charset="0"/>
            </a:endParaRPr>
          </a:p>
        </p:txBody>
      </p:sp>
      <p:sp>
        <p:nvSpPr>
          <p:cNvPr id="2" name="Content Placeholder 1">
            <a:extLst>
              <a:ext uri="{FF2B5EF4-FFF2-40B4-BE49-F238E27FC236}">
                <a16:creationId xmlns="" xmlns:a16="http://schemas.microsoft.com/office/drawing/2014/main" id="{A3CB47A4-3A03-4006-9885-D3D30269E47E}"/>
              </a:ext>
            </a:extLst>
          </p:cNvPr>
          <p:cNvSpPr>
            <a:spLocks noGrp="1"/>
          </p:cNvSpPr>
          <p:nvPr>
            <p:ph idx="1"/>
          </p:nvPr>
        </p:nvSpPr>
        <p:spPr>
          <a:xfrm>
            <a:off x="1056905" y="581891"/>
            <a:ext cx="11135096" cy="6068291"/>
          </a:xfrm>
        </p:spPr>
        <p:txBody>
          <a:bodyPr>
            <a:noAutofit/>
          </a:bodyPr>
          <a:lstStyle/>
          <a:p>
            <a:pPr lvl="0">
              <a:lnSpc>
                <a:spcPct val="170000"/>
              </a:lnSpc>
            </a:pPr>
            <a:r>
              <a:rPr lang="en-US" sz="2300" dirty="0">
                <a:latin typeface="Italic" pitchFamily="2" charset="0"/>
                <a:cs typeface="Italic" pitchFamily="2" charset="0"/>
              </a:rPr>
              <a:t>Complete all G.I plumbing and PVC conduiting work before dado fixing.</a:t>
            </a:r>
            <a:endParaRPr lang="en-IN" sz="2300" dirty="0">
              <a:latin typeface="Italic" pitchFamily="2" charset="0"/>
              <a:cs typeface="Italic" pitchFamily="2" charset="0"/>
            </a:endParaRPr>
          </a:p>
          <a:p>
            <a:pPr lvl="0">
              <a:lnSpc>
                <a:spcPct val="170000"/>
              </a:lnSpc>
            </a:pPr>
            <a:r>
              <a:rPr lang="en-US" sz="2300" dirty="0">
                <a:latin typeface="Italic" pitchFamily="2" charset="0"/>
                <a:cs typeface="Italic" pitchFamily="2" charset="0"/>
              </a:rPr>
              <a:t>Always take full tile on opening side of the door for WC floor.</a:t>
            </a:r>
            <a:endParaRPr lang="en-IN" sz="2300" dirty="0">
              <a:latin typeface="Italic" pitchFamily="2" charset="0"/>
              <a:cs typeface="Italic" pitchFamily="2" charset="0"/>
            </a:endParaRPr>
          </a:p>
          <a:p>
            <a:pPr lvl="0">
              <a:lnSpc>
                <a:spcPct val="170000"/>
              </a:lnSpc>
            </a:pPr>
            <a:r>
              <a:rPr lang="en-US" sz="2300" dirty="0">
                <a:latin typeface="Italic" pitchFamily="2" charset="0"/>
                <a:cs typeface="Italic" pitchFamily="2" charset="0"/>
              </a:rPr>
              <a:t>Carefully seal the gap between CI </a:t>
            </a:r>
            <a:r>
              <a:rPr lang="en-US" sz="2300" dirty="0" err="1">
                <a:latin typeface="Italic" pitchFamily="2" charset="0"/>
                <a:cs typeface="Italic" pitchFamily="2" charset="0"/>
              </a:rPr>
              <a:t>nahani</a:t>
            </a:r>
            <a:r>
              <a:rPr lang="en-US" sz="2300" dirty="0">
                <a:latin typeface="Italic" pitchFamily="2" charset="0"/>
                <a:cs typeface="Italic" pitchFamily="2" charset="0"/>
              </a:rPr>
              <a:t> trap and </a:t>
            </a:r>
            <a:r>
              <a:rPr lang="en-US" sz="2300" dirty="0" err="1">
                <a:latin typeface="Italic" pitchFamily="2" charset="0"/>
                <a:cs typeface="Italic" pitchFamily="2" charset="0"/>
              </a:rPr>
              <a:t>cuddappa</a:t>
            </a:r>
            <a:r>
              <a:rPr lang="en-US" sz="2300" dirty="0">
                <a:latin typeface="Italic" pitchFamily="2" charset="0"/>
                <a:cs typeface="Italic" pitchFamily="2" charset="0"/>
              </a:rPr>
              <a:t> piece of the kitchen platform sink.</a:t>
            </a:r>
            <a:endParaRPr lang="en-IN" sz="2300" dirty="0">
              <a:latin typeface="Italic" pitchFamily="2" charset="0"/>
              <a:cs typeface="Italic" pitchFamily="2" charset="0"/>
            </a:endParaRPr>
          </a:p>
          <a:p>
            <a:pPr lvl="0">
              <a:lnSpc>
                <a:spcPct val="170000"/>
              </a:lnSpc>
            </a:pPr>
            <a:r>
              <a:rPr lang="en-US" sz="2300" dirty="0">
                <a:latin typeface="Italic" pitchFamily="2" charset="0"/>
                <a:cs typeface="Italic" pitchFamily="2" charset="0"/>
              </a:rPr>
              <a:t>Check the slopes of bottom cut – pieces of sink towards the </a:t>
            </a:r>
            <a:r>
              <a:rPr lang="en-US" sz="2300" dirty="0" err="1">
                <a:latin typeface="Italic" pitchFamily="2" charset="0"/>
                <a:cs typeface="Italic" pitchFamily="2" charset="0"/>
              </a:rPr>
              <a:t>nahani</a:t>
            </a:r>
            <a:r>
              <a:rPr lang="en-US" sz="2300" dirty="0">
                <a:latin typeface="Italic" pitchFamily="2" charset="0"/>
                <a:cs typeface="Italic" pitchFamily="2" charset="0"/>
              </a:rPr>
              <a:t> trap.</a:t>
            </a:r>
            <a:endParaRPr lang="en-IN" sz="2300" dirty="0">
              <a:latin typeface="Italic" pitchFamily="2" charset="0"/>
              <a:cs typeface="Italic" pitchFamily="2" charset="0"/>
            </a:endParaRPr>
          </a:p>
          <a:p>
            <a:pPr lvl="0">
              <a:lnSpc>
                <a:spcPct val="170000"/>
              </a:lnSpc>
            </a:pPr>
            <a:r>
              <a:rPr lang="en-US" sz="2300" dirty="0">
                <a:latin typeface="Italic" pitchFamily="2" charset="0"/>
                <a:cs typeface="Italic" pitchFamily="2" charset="0"/>
              </a:rPr>
              <a:t>Ensure that edge of the kitchen platform and sills are properly rounded.</a:t>
            </a:r>
            <a:endParaRPr lang="en-IN" sz="2300" dirty="0">
              <a:latin typeface="Italic" pitchFamily="2" charset="0"/>
              <a:cs typeface="Italic" pitchFamily="2" charset="0"/>
            </a:endParaRPr>
          </a:p>
          <a:p>
            <a:pPr lvl="0">
              <a:lnSpc>
                <a:spcPct val="170000"/>
              </a:lnSpc>
            </a:pPr>
            <a:r>
              <a:rPr lang="en-US" sz="2300" dirty="0">
                <a:latin typeface="Italic" pitchFamily="2" charset="0"/>
                <a:cs typeface="Italic" pitchFamily="2" charset="0"/>
              </a:rPr>
              <a:t>The procedure of ceramic tile dado work is the same as foe the glazed tile.</a:t>
            </a:r>
            <a:endParaRPr lang="en-IN" sz="2300" dirty="0">
              <a:latin typeface="Italic" pitchFamily="2" charset="0"/>
              <a:cs typeface="Italic" pitchFamily="2" charset="0"/>
            </a:endParaRPr>
          </a:p>
          <a:p>
            <a:pPr lvl="0">
              <a:lnSpc>
                <a:spcPct val="170000"/>
              </a:lnSpc>
            </a:pPr>
            <a:r>
              <a:rPr lang="en-US" sz="2300" dirty="0">
                <a:latin typeface="Italic" pitchFamily="2" charset="0"/>
                <a:cs typeface="Italic" pitchFamily="2" charset="0"/>
              </a:rPr>
              <a:t>Glazed tile should be cut done with diamond point cutter and ceramic tile should be cut with hand – cutting machine.(ceramic tile cutter).</a:t>
            </a:r>
            <a:endParaRPr lang="en-IN" sz="2300" dirty="0">
              <a:latin typeface="Italic" pitchFamily="2" charset="0"/>
              <a:cs typeface="Italic" pitchFamily="2" charset="0"/>
            </a:endParaRPr>
          </a:p>
          <a:p>
            <a:endParaRPr lang="en-IN" sz="2400"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35</a:t>
            </a:fld>
            <a:endParaRPr lang="en-IN"/>
          </a:p>
        </p:txBody>
      </p:sp>
    </p:spTree>
    <p:extLst>
      <p:ext uri="{BB962C8B-B14F-4D97-AF65-F5344CB8AC3E}">
        <p14:creationId xmlns="" xmlns:p14="http://schemas.microsoft.com/office/powerpoint/2010/main" val="2169719292"/>
      </p:ext>
    </p:extLst>
  </p:cSld>
  <p:clrMapOvr>
    <a:masterClrMapping/>
  </p:clrMapOvr>
  <p:transition spd="med" advTm="25000">
    <p:sndAc>
      <p:stSnd>
        <p:snd r:embed="rId3" name="bomb.wav" builtIn="1"/>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9382A40-30AB-4F2F-A6BA-961BF51818A5}"/>
              </a:ext>
            </a:extLst>
          </p:cNvPr>
          <p:cNvSpPr>
            <a:spLocks noGrp="1"/>
          </p:cNvSpPr>
          <p:nvPr>
            <p:ph type="title"/>
          </p:nvPr>
        </p:nvSpPr>
        <p:spPr>
          <a:xfrm>
            <a:off x="1104405" y="0"/>
            <a:ext cx="10010899" cy="819397"/>
          </a:xfrm>
        </p:spPr>
        <p:txBody>
          <a:bodyPr>
            <a:noAutofit/>
          </a:bodyPr>
          <a:lstStyle/>
          <a:p>
            <a:pPr algn="ctr"/>
            <a:r>
              <a:rPr lang="en-IN" sz="4000" u="sng" dirty="0" smtClean="0">
                <a:solidFill>
                  <a:srgbClr val="0070C0"/>
                </a:solidFill>
                <a:latin typeface="Algerian" pitchFamily="82" charset="0"/>
                <a:cs typeface="Italic" pitchFamily="2" charset="0"/>
              </a:rPr>
              <a:t>QC Check List TILE FLOORING AND DADO </a:t>
            </a:r>
            <a:endParaRPr lang="en-IN" sz="4000" u="sng" dirty="0">
              <a:solidFill>
                <a:srgbClr val="0070C0"/>
              </a:solidFill>
              <a:latin typeface="Algerian" pitchFamily="82" charset="0"/>
              <a:cs typeface="Italic" pitchFamily="2" charset="0"/>
            </a:endParaRPr>
          </a:p>
        </p:txBody>
      </p:sp>
      <p:sp>
        <p:nvSpPr>
          <p:cNvPr id="2" name="Content Placeholder 1">
            <a:extLst>
              <a:ext uri="{FF2B5EF4-FFF2-40B4-BE49-F238E27FC236}">
                <a16:creationId xmlns="" xmlns:a16="http://schemas.microsoft.com/office/drawing/2014/main" id="{70032D32-808E-4F79-9CE6-9A367FBB52D0}"/>
              </a:ext>
            </a:extLst>
          </p:cNvPr>
          <p:cNvSpPr>
            <a:spLocks noGrp="1"/>
          </p:cNvSpPr>
          <p:nvPr>
            <p:ph idx="1"/>
          </p:nvPr>
        </p:nvSpPr>
        <p:spPr>
          <a:xfrm>
            <a:off x="1448789" y="724395"/>
            <a:ext cx="10141527" cy="5925787"/>
          </a:xfrm>
        </p:spPr>
        <p:txBody>
          <a:bodyPr>
            <a:noAutofit/>
          </a:bodyPr>
          <a:lstStyle/>
          <a:p>
            <a:pPr>
              <a:lnSpc>
                <a:spcPct val="150000"/>
              </a:lnSpc>
            </a:pPr>
            <a:r>
              <a:rPr lang="en-US" sz="2600" dirty="0">
                <a:latin typeface="Antique Olive" pitchFamily="34" charset="0"/>
                <a:cs typeface="Italic" pitchFamily="2" charset="0"/>
              </a:rPr>
              <a:t>Layout of floor checked and proper slopes for draining water are maintained specially in bath room and toilet.</a:t>
            </a:r>
          </a:p>
          <a:p>
            <a:pPr>
              <a:lnSpc>
                <a:spcPct val="150000"/>
              </a:lnSpc>
            </a:pPr>
            <a:r>
              <a:rPr lang="en-US" sz="2600" dirty="0">
                <a:latin typeface="Antique Olive" pitchFamily="34" charset="0"/>
                <a:cs typeface="Italic" pitchFamily="2" charset="0"/>
              </a:rPr>
              <a:t>Thickness bases at GL checked of different floor.</a:t>
            </a:r>
          </a:p>
          <a:p>
            <a:pPr>
              <a:lnSpc>
                <a:spcPct val="150000"/>
              </a:lnSpc>
            </a:pPr>
            <a:r>
              <a:rPr lang="en-US" sz="2600" dirty="0">
                <a:latin typeface="Antique Olive" pitchFamily="34" charset="0"/>
                <a:cs typeface="Italic" pitchFamily="2" charset="0"/>
              </a:rPr>
              <a:t>Check for proper back filling under floor </a:t>
            </a:r>
            <a:r>
              <a:rPr lang="en-US" sz="2600" dirty="0" smtClean="0">
                <a:latin typeface="Antique Olive" pitchFamily="34" charset="0"/>
                <a:cs typeface="Italic" pitchFamily="2" charset="0"/>
              </a:rPr>
              <a:t>done. </a:t>
            </a:r>
            <a:endParaRPr lang="en-US" sz="2600" dirty="0">
              <a:latin typeface="Antique Olive" pitchFamily="34" charset="0"/>
              <a:cs typeface="Italic" pitchFamily="2" charset="0"/>
            </a:endParaRPr>
          </a:p>
          <a:p>
            <a:pPr>
              <a:lnSpc>
                <a:spcPct val="150000"/>
              </a:lnSpc>
            </a:pPr>
            <a:r>
              <a:rPr lang="en-US" sz="2600" dirty="0">
                <a:latin typeface="Antique Olive" pitchFamily="34" charset="0"/>
                <a:cs typeface="Italic" pitchFamily="2" charset="0"/>
              </a:rPr>
              <a:t> Metal/glass strips laid properly in IPS </a:t>
            </a:r>
            <a:r>
              <a:rPr lang="en-US" sz="2600" dirty="0" smtClean="0">
                <a:latin typeface="Antique Olive" pitchFamily="34" charset="0"/>
                <a:cs typeface="Italic" pitchFamily="2" charset="0"/>
              </a:rPr>
              <a:t>flooring.</a:t>
            </a:r>
            <a:endParaRPr lang="en-US" sz="2600" dirty="0">
              <a:latin typeface="Antique Olive" pitchFamily="34" charset="0"/>
              <a:cs typeface="Italic" pitchFamily="2" charset="0"/>
            </a:endParaRPr>
          </a:p>
          <a:p>
            <a:pPr>
              <a:lnSpc>
                <a:spcPct val="150000"/>
              </a:lnSpc>
            </a:pPr>
            <a:r>
              <a:rPr lang="en-US" sz="2600" dirty="0">
                <a:latin typeface="Antique Olive" pitchFamily="34" charset="0"/>
                <a:cs typeface="Italic" pitchFamily="2" charset="0"/>
              </a:rPr>
              <a:t>Curing of IPS Flooring done as per </a:t>
            </a:r>
            <a:r>
              <a:rPr lang="en-US" sz="2600" dirty="0" smtClean="0">
                <a:latin typeface="Antique Olive" pitchFamily="34" charset="0"/>
                <a:cs typeface="Italic" pitchFamily="2" charset="0"/>
              </a:rPr>
              <a:t>requirements. </a:t>
            </a:r>
            <a:endParaRPr lang="en-US" sz="2600" dirty="0">
              <a:latin typeface="Antique Olive" pitchFamily="34" charset="0"/>
              <a:cs typeface="Italic" pitchFamily="2" charset="0"/>
            </a:endParaRPr>
          </a:p>
          <a:p>
            <a:pPr>
              <a:lnSpc>
                <a:spcPct val="150000"/>
              </a:lnSpc>
            </a:pPr>
            <a:r>
              <a:rPr lang="en-US" sz="2600" dirty="0">
                <a:latin typeface="Antique Olive" pitchFamily="34" charset="0"/>
                <a:cs typeface="Italic" pitchFamily="2" charset="0"/>
              </a:rPr>
              <a:t>Dado provided as per required </a:t>
            </a:r>
            <a:r>
              <a:rPr lang="en-US" sz="2600" dirty="0" smtClean="0">
                <a:latin typeface="Antique Olive" pitchFamily="34" charset="0"/>
                <a:cs typeface="Italic" pitchFamily="2" charset="0"/>
              </a:rPr>
              <a:t>height.</a:t>
            </a:r>
            <a:endParaRPr lang="en-US" sz="2600" dirty="0">
              <a:latin typeface="Antique Olive" pitchFamily="34" charset="0"/>
              <a:cs typeface="Italic" pitchFamily="2" charset="0"/>
            </a:endParaRPr>
          </a:p>
          <a:p>
            <a:pPr>
              <a:lnSpc>
                <a:spcPct val="150000"/>
              </a:lnSpc>
            </a:pPr>
            <a:r>
              <a:rPr lang="en-US" sz="2600" dirty="0">
                <a:latin typeface="Antique Olive" pitchFamily="34" charset="0"/>
                <a:cs typeface="Italic" pitchFamily="2" charset="0"/>
              </a:rPr>
              <a:t>Cleaning and finishing </a:t>
            </a:r>
            <a:r>
              <a:rPr lang="en-US" sz="2600" dirty="0" smtClean="0">
                <a:latin typeface="Antique Olive" pitchFamily="34" charset="0"/>
                <a:cs typeface="Italic" pitchFamily="2" charset="0"/>
              </a:rPr>
              <a:t>done. </a:t>
            </a:r>
            <a:endParaRPr lang="en-IN" sz="2600" dirty="0">
              <a:latin typeface="Antique Olive" pitchFamily="34" charset="0"/>
              <a:cs typeface="Italic" pitchFamily="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36</a:t>
            </a:fld>
            <a:endParaRPr lang="en-IN"/>
          </a:p>
        </p:txBody>
      </p:sp>
    </p:spTree>
    <p:extLst>
      <p:ext uri="{BB962C8B-B14F-4D97-AF65-F5344CB8AC3E}">
        <p14:creationId xmlns="" xmlns:p14="http://schemas.microsoft.com/office/powerpoint/2010/main" val="1875628309"/>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63" y="0"/>
            <a:ext cx="11435937" cy="718457"/>
          </a:xfrm>
        </p:spPr>
        <p:txBody>
          <a:bodyPr>
            <a:noAutofit/>
          </a:bodyPr>
          <a:lstStyle/>
          <a:p>
            <a:r>
              <a:rPr lang="en-IN" sz="4000" u="sng" dirty="0">
                <a:solidFill>
                  <a:srgbClr val="0070C0"/>
                </a:solidFill>
                <a:latin typeface="Algerian" pitchFamily="82" charset="0"/>
                <a:cs typeface="Italic" pitchFamily="2" charset="0"/>
              </a:rPr>
              <a:t>Inspection checklists for Water Proofing</a:t>
            </a:r>
          </a:p>
        </p:txBody>
      </p:sp>
      <p:sp>
        <p:nvSpPr>
          <p:cNvPr id="3" name="Content Placeholder 2"/>
          <p:cNvSpPr>
            <a:spLocks noGrp="1"/>
          </p:cNvSpPr>
          <p:nvPr>
            <p:ph idx="1"/>
          </p:nvPr>
        </p:nvSpPr>
        <p:spPr>
          <a:xfrm>
            <a:off x="1294409" y="688768"/>
            <a:ext cx="10295907" cy="6169232"/>
          </a:xfrm>
        </p:spPr>
        <p:txBody>
          <a:bodyPr>
            <a:noAutofit/>
          </a:bodyPr>
          <a:lstStyle/>
          <a:p>
            <a:pPr>
              <a:lnSpc>
                <a:spcPct val="150000"/>
              </a:lnSpc>
            </a:pPr>
            <a:r>
              <a:rPr lang="en-IN" sz="2600" dirty="0">
                <a:latin typeface="Antique Olive" pitchFamily="34" charset="0"/>
                <a:cs typeface="Italic" pitchFamily="2" charset="0"/>
              </a:rPr>
              <a:t>Surface for waterproofing has been prepared and cleaned.</a:t>
            </a:r>
          </a:p>
          <a:p>
            <a:pPr>
              <a:lnSpc>
                <a:spcPct val="150000"/>
              </a:lnSpc>
            </a:pPr>
            <a:r>
              <a:rPr lang="en-IN" sz="2600" dirty="0">
                <a:latin typeface="Antique Olive" pitchFamily="34" charset="0"/>
                <a:cs typeface="Italic" pitchFamily="2" charset="0"/>
              </a:rPr>
              <a:t>Safety measures/ precautions taken before commencement of works.</a:t>
            </a:r>
          </a:p>
          <a:p>
            <a:pPr>
              <a:lnSpc>
                <a:spcPct val="150000"/>
              </a:lnSpc>
            </a:pPr>
            <a:r>
              <a:rPr lang="en-IN" sz="2600" dirty="0">
                <a:latin typeface="Antique Olive" pitchFamily="34" charset="0"/>
                <a:cs typeface="Italic" pitchFamily="2" charset="0"/>
              </a:rPr>
              <a:t>Specified type of water proofing used.</a:t>
            </a:r>
          </a:p>
          <a:p>
            <a:pPr>
              <a:lnSpc>
                <a:spcPct val="150000"/>
              </a:lnSpc>
            </a:pPr>
            <a:r>
              <a:rPr lang="en-IN" sz="2600" dirty="0">
                <a:latin typeface="Antique Olive" pitchFamily="34" charset="0"/>
                <a:cs typeface="Italic" pitchFamily="2" charset="0"/>
              </a:rPr>
              <a:t>Specified material used for waterproofing.</a:t>
            </a:r>
          </a:p>
          <a:p>
            <a:pPr>
              <a:lnSpc>
                <a:spcPct val="150000"/>
              </a:lnSpc>
            </a:pPr>
            <a:r>
              <a:rPr lang="en-IN" sz="2600" dirty="0">
                <a:latin typeface="Antique Olive" pitchFamily="34" charset="0"/>
                <a:cs typeface="Italic" pitchFamily="2" charset="0"/>
              </a:rPr>
              <a:t>The material used was as per specification.</a:t>
            </a:r>
          </a:p>
          <a:p>
            <a:pPr>
              <a:lnSpc>
                <a:spcPct val="150000"/>
              </a:lnSpc>
            </a:pPr>
            <a:r>
              <a:rPr lang="en-IN" sz="2600" dirty="0">
                <a:latin typeface="Antique Olive" pitchFamily="34" charset="0"/>
                <a:cs typeface="Italic" pitchFamily="2" charset="0"/>
              </a:rPr>
              <a:t>Work has been carried out as per specifications by the department/ specialized agency.</a:t>
            </a:r>
          </a:p>
        </p:txBody>
      </p:sp>
      <p:sp>
        <p:nvSpPr>
          <p:cNvPr id="5" name="Slide Number Placeholder 4"/>
          <p:cNvSpPr>
            <a:spLocks noGrp="1"/>
          </p:cNvSpPr>
          <p:nvPr>
            <p:ph type="sldNum" sz="quarter" idx="12"/>
          </p:nvPr>
        </p:nvSpPr>
        <p:spPr/>
        <p:txBody>
          <a:bodyPr/>
          <a:lstStyle/>
          <a:p>
            <a:fld id="{443F5EDB-AB29-4AB1-A9D2-31D60AE98814}" type="slidenum">
              <a:rPr lang="en-IN" smtClean="0"/>
              <a:pPr/>
              <a:t>37</a:t>
            </a:fld>
            <a:endParaRPr lang="en-IN"/>
          </a:p>
        </p:txBody>
      </p:sp>
    </p:spTree>
    <p:extLst>
      <p:ext uri="{BB962C8B-B14F-4D97-AF65-F5344CB8AC3E}">
        <p14:creationId xmlns="" xmlns:p14="http://schemas.microsoft.com/office/powerpoint/2010/main" val="1737943414"/>
      </p:ext>
    </p:extLst>
  </p:cSld>
  <p:clrMapOvr>
    <a:masterClrMapping/>
  </p:clrMapOvr>
  <p:transition spd="med" advTm="25000">
    <p:sndAc>
      <p:stSnd>
        <p:snd r:embed="rId2" name="bomb.wav" builtIn="1"/>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29C7913-2E8B-4F15-9983-E7477358E233}"/>
              </a:ext>
            </a:extLst>
          </p:cNvPr>
          <p:cNvSpPr>
            <a:spLocks noGrp="1"/>
          </p:cNvSpPr>
          <p:nvPr>
            <p:ph type="title"/>
          </p:nvPr>
        </p:nvSpPr>
        <p:spPr>
          <a:xfrm>
            <a:off x="1981200" y="0"/>
            <a:ext cx="8229600" cy="609600"/>
          </a:xfrm>
        </p:spPr>
        <p:txBody>
          <a:bodyPr>
            <a:noAutofit/>
          </a:bodyPr>
          <a:lstStyle/>
          <a:p>
            <a:pPr algn="ctr"/>
            <a:r>
              <a:rPr lang="en-IN" sz="4000" u="sng" dirty="0">
                <a:solidFill>
                  <a:srgbClr val="0070C0"/>
                </a:solidFill>
                <a:latin typeface="Algerian" pitchFamily="82" charset="0"/>
                <a:cs typeface="Italic" pitchFamily="2" charset="0"/>
              </a:rPr>
              <a:t>DOORS &amp; WINDOWS </a:t>
            </a:r>
          </a:p>
        </p:txBody>
      </p:sp>
      <p:sp>
        <p:nvSpPr>
          <p:cNvPr id="2" name="Content Placeholder 1">
            <a:extLst>
              <a:ext uri="{FF2B5EF4-FFF2-40B4-BE49-F238E27FC236}">
                <a16:creationId xmlns="" xmlns:a16="http://schemas.microsoft.com/office/drawing/2014/main" id="{DE1AF983-93AD-4AC4-9844-2AAD0F1D65D8}"/>
              </a:ext>
            </a:extLst>
          </p:cNvPr>
          <p:cNvSpPr>
            <a:spLocks noGrp="1"/>
          </p:cNvSpPr>
          <p:nvPr>
            <p:ph idx="1"/>
          </p:nvPr>
        </p:nvSpPr>
        <p:spPr>
          <a:xfrm>
            <a:off x="1211283" y="486888"/>
            <a:ext cx="10319657" cy="6139543"/>
          </a:xfrm>
        </p:spPr>
        <p:txBody>
          <a:bodyPr>
            <a:noAutofit/>
          </a:bodyPr>
          <a:lstStyle/>
          <a:p>
            <a:pPr marL="109728" indent="0" algn="just">
              <a:lnSpc>
                <a:spcPct val="170000"/>
              </a:lnSpc>
              <a:buNone/>
            </a:pPr>
            <a:r>
              <a:rPr lang="en-US" sz="2300" b="1" dirty="0">
                <a:latin typeface="Antique Olive" pitchFamily="34" charset="0"/>
                <a:cs typeface="Italic" pitchFamily="2" charset="0"/>
              </a:rPr>
              <a:t>Sal Wood </a:t>
            </a:r>
            <a:r>
              <a:rPr lang="en-US" sz="2300" dirty="0">
                <a:latin typeface="Antique Olive" pitchFamily="34" charset="0"/>
                <a:cs typeface="Italic" pitchFamily="2" charset="0"/>
              </a:rPr>
              <a:t>(Shoera Robusta) Sal is about 30 per cent heavier than teak, 50 per cent harder, and about 20 to 30 per cent stronger. In shock resistance it is about 45 per cent above teak. Its heart wood is a naturally durable wood, and usually remains immune to attack by white ants and fungi for a long period, while its sapwood is very perishable and should not be used. Well dried </a:t>
            </a:r>
            <a:r>
              <a:rPr lang="en-US" sz="2300" dirty="0" err="1">
                <a:latin typeface="Antique Olive" pitchFamily="34" charset="0"/>
                <a:cs typeface="Italic" pitchFamily="2" charset="0"/>
              </a:rPr>
              <a:t>sal</a:t>
            </a:r>
            <a:r>
              <a:rPr lang="en-US" sz="2300" dirty="0">
                <a:latin typeface="Antique Olive" pitchFamily="34" charset="0"/>
                <a:cs typeface="Italic" pitchFamily="2" charset="0"/>
              </a:rPr>
              <a:t> is not a really easy wood to saw and work. It is a rough constructional wood than a </a:t>
            </a:r>
            <a:r>
              <a:rPr lang="en-US" sz="2300" dirty="0" smtClean="0">
                <a:latin typeface="Antique Olive" pitchFamily="34" charset="0"/>
                <a:cs typeface="Italic" pitchFamily="2" charset="0"/>
              </a:rPr>
              <a:t>carpentry </a:t>
            </a:r>
            <a:r>
              <a:rPr lang="en-US" sz="2300" dirty="0">
                <a:latin typeface="Antique Olive" pitchFamily="34" charset="0"/>
                <a:cs typeface="Italic" pitchFamily="2" charset="0"/>
              </a:rPr>
              <a:t>timber. No individual hard and sound knot shall exceed 25 mm in diameter and the aggregate area of all the knots shall not exceed 1% of the area of the piece. </a:t>
            </a:r>
            <a:endParaRPr lang="en-IN" sz="2300" dirty="0">
              <a:latin typeface="Antique Olive" pitchFamily="34" charset="0"/>
              <a:cs typeface="Italic" pitchFamily="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38</a:t>
            </a:fld>
            <a:endParaRPr lang="en-IN"/>
          </a:p>
        </p:txBody>
      </p:sp>
    </p:spTree>
    <p:extLst>
      <p:ext uri="{BB962C8B-B14F-4D97-AF65-F5344CB8AC3E}">
        <p14:creationId xmlns="" xmlns:p14="http://schemas.microsoft.com/office/powerpoint/2010/main" val="1590638228"/>
      </p:ext>
    </p:extLst>
  </p:cSld>
  <p:clrMapOvr>
    <a:masterClrMapping/>
  </p:clrMapOvr>
  <p:transition spd="med" advTm="25000">
    <p:sndAc>
      <p:stSnd>
        <p:snd r:embed="rId2" name="bomb.wav" builtIn="1"/>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6E2A0AB-7514-4D1E-8238-5FD9BFD4227C}"/>
              </a:ext>
            </a:extLst>
          </p:cNvPr>
          <p:cNvSpPr>
            <a:spLocks noGrp="1"/>
          </p:cNvSpPr>
          <p:nvPr>
            <p:ph idx="1"/>
          </p:nvPr>
        </p:nvSpPr>
        <p:spPr>
          <a:xfrm>
            <a:off x="807523" y="1282535"/>
            <a:ext cx="10697090" cy="5106390"/>
          </a:xfrm>
        </p:spPr>
        <p:txBody>
          <a:bodyPr>
            <a:noAutofit/>
          </a:bodyPr>
          <a:lstStyle/>
          <a:p>
            <a:r>
              <a:rPr lang="en-US" sz="3000" dirty="0">
                <a:latin typeface="Antique Olive" pitchFamily="34" charset="0"/>
              </a:rPr>
              <a:t>Choose any doorframe. Check that all the dimensions and diagonals are proper and there is no bend or twisting in its members.</a:t>
            </a:r>
            <a:endParaRPr lang="en-IN" sz="3000" dirty="0">
              <a:latin typeface="Antique Olive" pitchFamily="34" charset="0"/>
            </a:endParaRPr>
          </a:p>
          <a:p>
            <a:r>
              <a:rPr lang="en-US" sz="3000" dirty="0">
                <a:latin typeface="Antique Olive" pitchFamily="34" charset="0"/>
              </a:rPr>
              <a:t>Check the rigidity of all the bracings that are provided</a:t>
            </a:r>
            <a:endParaRPr lang="en-IN" sz="3000" dirty="0">
              <a:latin typeface="Antique Olive" pitchFamily="34" charset="0"/>
            </a:endParaRPr>
          </a:p>
          <a:p>
            <a:r>
              <a:rPr lang="en-US" sz="3000" dirty="0">
                <a:latin typeface="Antique Olive" pitchFamily="34" charset="0"/>
              </a:rPr>
              <a:t>Keep the doorframe in a horizontal position on the supports raised by 60cm above the ground level for 24 hours. Recheck for bending and diagonal etc. A good doorframe will retain its shape without any changes.</a:t>
            </a:r>
            <a:endParaRPr lang="en-IN" sz="3000" dirty="0">
              <a:latin typeface="Antique Olive" pitchFamily="34" charset="0"/>
            </a:endParaRPr>
          </a:p>
          <a:p>
            <a:endParaRPr lang="en-IN" sz="3000" dirty="0">
              <a:latin typeface="Antique Olive" pitchFamily="34" charset="0"/>
            </a:endParaRPr>
          </a:p>
        </p:txBody>
      </p:sp>
      <p:sp>
        <p:nvSpPr>
          <p:cNvPr id="3" name="Title 2">
            <a:extLst>
              <a:ext uri="{FF2B5EF4-FFF2-40B4-BE49-F238E27FC236}">
                <a16:creationId xmlns="" xmlns:a16="http://schemas.microsoft.com/office/drawing/2014/main" id="{E4013B37-9BB8-413A-A26D-B98CBAF77175}"/>
              </a:ext>
            </a:extLst>
          </p:cNvPr>
          <p:cNvSpPr>
            <a:spLocks noGrp="1"/>
          </p:cNvSpPr>
          <p:nvPr>
            <p:ph type="title"/>
          </p:nvPr>
        </p:nvSpPr>
        <p:spPr>
          <a:xfrm>
            <a:off x="1579418" y="274638"/>
            <a:ext cx="9571512" cy="1067274"/>
          </a:xfrm>
        </p:spPr>
        <p:txBody>
          <a:bodyPr>
            <a:normAutofit fontScale="90000"/>
          </a:bodyPr>
          <a:lstStyle/>
          <a:p>
            <a:pPr algn="ctr"/>
            <a:r>
              <a:rPr lang="en-US" dirty="0">
                <a:solidFill>
                  <a:srgbClr val="0070C0"/>
                </a:solidFill>
                <a:effectLst/>
                <a:latin typeface="Algerian" pitchFamily="82" charset="0"/>
              </a:rPr>
              <a:t>Wooden </a:t>
            </a:r>
            <a:r>
              <a:rPr lang="en-US" dirty="0" smtClean="0">
                <a:solidFill>
                  <a:srgbClr val="0070C0"/>
                </a:solidFill>
                <a:effectLst/>
                <a:latin typeface="Algerian" pitchFamily="82" charset="0"/>
              </a:rPr>
              <a:t>Doorframe</a:t>
            </a:r>
            <a:br>
              <a:rPr lang="en-US" dirty="0" smtClean="0">
                <a:solidFill>
                  <a:srgbClr val="0070C0"/>
                </a:solidFill>
                <a:effectLst/>
                <a:latin typeface="Algerian" pitchFamily="82" charset="0"/>
              </a:rPr>
            </a:br>
            <a:r>
              <a:rPr lang="en-US" u="sng" dirty="0" smtClean="0">
                <a:solidFill>
                  <a:srgbClr val="0070C0"/>
                </a:solidFill>
                <a:latin typeface="Algerian" pitchFamily="82" charset="0"/>
              </a:rPr>
              <a:t>Test </a:t>
            </a:r>
            <a:r>
              <a:rPr lang="en-US" u="sng" dirty="0">
                <a:solidFill>
                  <a:srgbClr val="0070C0"/>
                </a:solidFill>
                <a:latin typeface="Algerian" pitchFamily="82" charset="0"/>
              </a:rPr>
              <a:t>for bending:-</a:t>
            </a:r>
            <a:r>
              <a:rPr lang="en-IN" dirty="0">
                <a:solidFill>
                  <a:srgbClr val="0070C0"/>
                </a:solidFill>
                <a:latin typeface="Algerian" pitchFamily="82" charset="0"/>
              </a:rPr>
              <a:t/>
            </a:r>
            <a:br>
              <a:rPr lang="en-IN" dirty="0">
                <a:solidFill>
                  <a:srgbClr val="0070C0"/>
                </a:solidFill>
                <a:latin typeface="Algerian" pitchFamily="82" charset="0"/>
              </a:rPr>
            </a:br>
            <a:endParaRPr lang="en-IN"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39</a:t>
            </a:fld>
            <a:endParaRPr lang="en-IN"/>
          </a:p>
        </p:txBody>
      </p:sp>
    </p:spTree>
    <p:extLst>
      <p:ext uri="{BB962C8B-B14F-4D97-AF65-F5344CB8AC3E}">
        <p14:creationId xmlns="" xmlns:p14="http://schemas.microsoft.com/office/powerpoint/2010/main" val="2067014765"/>
      </p:ext>
    </p:extLst>
  </p:cSld>
  <p:clrMapOvr>
    <a:masterClrMapping/>
  </p:clrMapOvr>
  <p:transition spd="med" advTm="25000">
    <p:sndAc>
      <p:stSnd>
        <p:snd r:embed="rId2" name="bomb.wav" builtIn="1"/>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07A3BC-730D-477C-8479-A04F7A3BA8EB}"/>
              </a:ext>
            </a:extLst>
          </p:cNvPr>
          <p:cNvSpPr>
            <a:spLocks noGrp="1"/>
          </p:cNvSpPr>
          <p:nvPr>
            <p:ph idx="1"/>
          </p:nvPr>
        </p:nvSpPr>
        <p:spPr>
          <a:xfrm>
            <a:off x="938150" y="843148"/>
            <a:ext cx="10652166" cy="5415147"/>
          </a:xfrm>
        </p:spPr>
        <p:txBody>
          <a:bodyPr>
            <a:noAutofit/>
          </a:bodyPr>
          <a:lstStyle/>
          <a:p>
            <a:r>
              <a:rPr lang="en-US" sz="2400" b="1" u="sng" dirty="0">
                <a:latin typeface="Antique Olive" pitchFamily="34" charset="0"/>
              </a:rPr>
              <a:t>CEMENT REGISTER</a:t>
            </a:r>
            <a:r>
              <a:rPr lang="en-US" sz="2400" dirty="0">
                <a:latin typeface="Antique Olive" pitchFamily="34" charset="0"/>
              </a:rPr>
              <a:t>:</a:t>
            </a:r>
          </a:p>
          <a:p>
            <a:r>
              <a:rPr lang="en-US" sz="2400" dirty="0">
                <a:latin typeface="Antique Olive" pitchFamily="34" charset="0"/>
              </a:rPr>
              <a:t>Standard consistency </a:t>
            </a:r>
          </a:p>
          <a:p>
            <a:r>
              <a:rPr lang="en-US" sz="2400" dirty="0">
                <a:latin typeface="Antique Olive" pitchFamily="34" charset="0"/>
              </a:rPr>
              <a:t>Initial and Final setting time</a:t>
            </a:r>
          </a:p>
          <a:p>
            <a:r>
              <a:rPr lang="en-US" sz="2400" dirty="0">
                <a:latin typeface="Antique Olive" pitchFamily="34" charset="0"/>
              </a:rPr>
              <a:t>Fineness of cement </a:t>
            </a:r>
          </a:p>
          <a:p>
            <a:r>
              <a:rPr lang="en-US" sz="2400" b="1" u="sng" dirty="0">
                <a:latin typeface="Antique Olive" pitchFamily="34" charset="0"/>
              </a:rPr>
              <a:t>STEEL REGISTER </a:t>
            </a:r>
            <a:r>
              <a:rPr lang="en-US" sz="2400" u="sng" dirty="0">
                <a:latin typeface="Antique Olive" pitchFamily="34" charset="0"/>
              </a:rPr>
              <a:t>:</a:t>
            </a:r>
          </a:p>
          <a:p>
            <a:r>
              <a:rPr lang="en-US" sz="2400" dirty="0">
                <a:latin typeface="Antique Olive" pitchFamily="34" charset="0"/>
              </a:rPr>
              <a:t>Weight per RM</a:t>
            </a:r>
          </a:p>
          <a:p>
            <a:r>
              <a:rPr lang="en-US" sz="2400" b="1" u="sng" dirty="0">
                <a:latin typeface="Antique Olive" pitchFamily="34" charset="0"/>
              </a:rPr>
              <a:t>COARSE AGGREGATE </a:t>
            </a:r>
          </a:p>
          <a:p>
            <a:r>
              <a:rPr lang="en-US" sz="2400" dirty="0">
                <a:latin typeface="Antique Olive" pitchFamily="34" charset="0"/>
              </a:rPr>
              <a:t>Gradation </a:t>
            </a:r>
          </a:p>
          <a:p>
            <a:r>
              <a:rPr lang="en-US" sz="2400" dirty="0">
                <a:latin typeface="Antique Olive" pitchFamily="34" charset="0"/>
              </a:rPr>
              <a:t>Aggregate Impact value </a:t>
            </a:r>
          </a:p>
          <a:p>
            <a:r>
              <a:rPr lang="en-US" sz="2400" dirty="0">
                <a:latin typeface="Antique Olive" pitchFamily="34" charset="0"/>
              </a:rPr>
              <a:t>Combined Flakiness and Elongation </a:t>
            </a:r>
          </a:p>
          <a:p>
            <a:r>
              <a:rPr lang="en-US" sz="2400" dirty="0">
                <a:latin typeface="Antique Olive" pitchFamily="34" charset="0"/>
              </a:rPr>
              <a:t>Bulk Density </a:t>
            </a:r>
            <a:endParaRPr lang="en-US" sz="2800" dirty="0">
              <a:latin typeface="Antique Olive" pitchFamily="34" charset="0"/>
            </a:endParaRPr>
          </a:p>
          <a:p>
            <a:endParaRPr lang="en-IN" sz="2800" dirty="0">
              <a:latin typeface="Antique Olive" pitchFamily="34" charset="0"/>
            </a:endParaRPr>
          </a:p>
        </p:txBody>
      </p:sp>
      <p:sp>
        <p:nvSpPr>
          <p:cNvPr id="5" name="TextBox 4">
            <a:extLst>
              <a:ext uri="{FF2B5EF4-FFF2-40B4-BE49-F238E27FC236}">
                <a16:creationId xmlns:a16="http://schemas.microsoft.com/office/drawing/2014/main" xmlns="" id="{BC779D66-6ED7-44AE-99FD-6D228E45F252}"/>
              </a:ext>
            </a:extLst>
          </p:cNvPr>
          <p:cNvSpPr txBox="1"/>
          <p:nvPr/>
        </p:nvSpPr>
        <p:spPr>
          <a:xfrm>
            <a:off x="2584555" y="198422"/>
            <a:ext cx="7645042" cy="707886"/>
          </a:xfrm>
          <a:prstGeom prst="rect">
            <a:avLst/>
          </a:prstGeom>
          <a:noFill/>
        </p:spPr>
        <p:txBody>
          <a:bodyPr wrap="none" rtlCol="0">
            <a:spAutoFit/>
          </a:bodyPr>
          <a:lstStyle/>
          <a:p>
            <a:r>
              <a:rPr lang="en-IN" sz="4000" u="sng" dirty="0">
                <a:solidFill>
                  <a:srgbClr val="0070C0"/>
                </a:solidFill>
                <a:latin typeface="Algerian" pitchFamily="82" charset="0"/>
              </a:rPr>
              <a:t>MATERIAL TESTING REGISTERS</a:t>
            </a:r>
          </a:p>
        </p:txBody>
      </p:sp>
      <p:sp>
        <p:nvSpPr>
          <p:cNvPr id="4" name="Slide Number Placeholder 3"/>
          <p:cNvSpPr>
            <a:spLocks noGrp="1"/>
          </p:cNvSpPr>
          <p:nvPr>
            <p:ph type="sldNum" sz="quarter" idx="12"/>
          </p:nvPr>
        </p:nvSpPr>
        <p:spPr/>
        <p:txBody>
          <a:bodyPr/>
          <a:lstStyle/>
          <a:p>
            <a:fld id="{443F5EDB-AB29-4AB1-A9D2-31D60AE98814}" type="slidenum">
              <a:rPr lang="en-IN" smtClean="0"/>
              <a:pPr/>
              <a:t>4</a:t>
            </a:fld>
            <a:endParaRPr lang="en-IN"/>
          </a:p>
        </p:txBody>
      </p:sp>
    </p:spTree>
    <p:extLst>
      <p:ext uri="{BB962C8B-B14F-4D97-AF65-F5344CB8AC3E}">
        <p14:creationId xmlns:p14="http://schemas.microsoft.com/office/powerpoint/2010/main" xmlns="" val="4173699738"/>
      </p:ext>
    </p:extLst>
  </p:cSld>
  <p:clrMapOvr>
    <a:masterClrMapping/>
  </p:clrMapOvr>
  <p:transition spd="med" advTm="25000">
    <p:sndAc>
      <p:stSnd>
        <p:snd r:embed="rId3" name="bomb.wav" builtIn="1"/>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185" y="88778"/>
            <a:ext cx="9331428" cy="896644"/>
          </a:xfrm>
        </p:spPr>
        <p:txBody>
          <a:bodyPr>
            <a:normAutofit/>
          </a:bodyPr>
          <a:lstStyle/>
          <a:p>
            <a:pPr algn="ctr"/>
            <a:r>
              <a:rPr lang="en-IN" sz="4000" u="sng" dirty="0">
                <a:solidFill>
                  <a:srgbClr val="0070C0"/>
                </a:solidFill>
                <a:latin typeface="Algerian" pitchFamily="82" charset="0"/>
                <a:cs typeface="Italic" pitchFamily="2" charset="0"/>
              </a:rPr>
              <a:t>FLUSH DOOR SHUTTERS </a:t>
            </a:r>
            <a:endParaRPr lang="en-IN" sz="4000" dirty="0">
              <a:solidFill>
                <a:srgbClr val="0070C0"/>
              </a:solidFill>
              <a:latin typeface="Algerian" pitchFamily="82" charset="0"/>
            </a:endParaRPr>
          </a:p>
        </p:txBody>
      </p:sp>
      <p:sp>
        <p:nvSpPr>
          <p:cNvPr id="3" name="Content Placeholder 2"/>
          <p:cNvSpPr>
            <a:spLocks noGrp="1"/>
          </p:cNvSpPr>
          <p:nvPr>
            <p:ph idx="1"/>
          </p:nvPr>
        </p:nvSpPr>
        <p:spPr>
          <a:xfrm>
            <a:off x="665017" y="475012"/>
            <a:ext cx="11245933" cy="5830785"/>
          </a:xfrm>
        </p:spPr>
        <p:txBody>
          <a:bodyPr>
            <a:noAutofit/>
          </a:bodyPr>
          <a:lstStyle/>
          <a:p>
            <a:pPr algn="just">
              <a:lnSpc>
                <a:spcPct val="150000"/>
              </a:lnSpc>
            </a:pPr>
            <a:r>
              <a:rPr lang="en-US" sz="2800" dirty="0">
                <a:latin typeface="Antique Olive" pitchFamily="34" charset="0"/>
                <a:cs typeface="Italic" pitchFamily="2" charset="0"/>
              </a:rPr>
              <a:t>Core The core of the flush door shutters shall be a block board having wooden strips held in a frame constructed of stiles and rails. Each stile and rail shall be a single piece without any joint. The width of the stiles and rails including lipping, where provided shall not be less than 45 mm and not more than 75 mm. The width of each wooden strip shall not exceed 30 mm. Stiles, rails and wooden strips forming the core of a shutter shall be of equal and uniform thickness. Wooden strips shall be parallel to the stiles.</a:t>
            </a:r>
            <a:endParaRPr lang="en-IN" sz="36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40</a:t>
            </a:fld>
            <a:endParaRPr lang="en-IN"/>
          </a:p>
        </p:txBody>
      </p:sp>
    </p:spTree>
    <p:extLst>
      <p:ext uri="{BB962C8B-B14F-4D97-AF65-F5344CB8AC3E}">
        <p14:creationId xmlns="" xmlns:p14="http://schemas.microsoft.com/office/powerpoint/2010/main" val="2433305567"/>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F9FC335-80BA-4BFB-AA41-D35A188B5FD3}"/>
              </a:ext>
            </a:extLst>
          </p:cNvPr>
          <p:cNvSpPr>
            <a:spLocks noGrp="1"/>
          </p:cNvSpPr>
          <p:nvPr>
            <p:ph idx="1"/>
          </p:nvPr>
        </p:nvSpPr>
        <p:spPr>
          <a:xfrm>
            <a:off x="1626919" y="1781299"/>
            <a:ext cx="9877693" cy="4129923"/>
          </a:xfrm>
        </p:spPr>
        <p:txBody>
          <a:bodyPr>
            <a:noAutofit/>
          </a:bodyPr>
          <a:lstStyle/>
          <a:p>
            <a:pPr>
              <a:lnSpc>
                <a:spcPct val="150000"/>
              </a:lnSpc>
            </a:pPr>
            <a:r>
              <a:rPr lang="en-US" sz="2800" dirty="0">
                <a:latin typeface="Antique Olive" pitchFamily="34" charset="0"/>
              </a:rPr>
              <a:t>Choose a flush door at random. Check that there is no bend or twist.</a:t>
            </a:r>
            <a:endParaRPr lang="en-IN" sz="2800" dirty="0">
              <a:latin typeface="Antique Olive" pitchFamily="34" charset="0"/>
            </a:endParaRPr>
          </a:p>
          <a:p>
            <a:pPr>
              <a:lnSpc>
                <a:spcPct val="150000"/>
              </a:lnSpc>
            </a:pPr>
            <a:r>
              <a:rPr lang="en-US" sz="2800" dirty="0">
                <a:latin typeface="Antique Olive" pitchFamily="34" charset="0"/>
              </a:rPr>
              <a:t>Place the shutters on flat face, on raised block pillars with no other support for 24 hours. Check for any bends. A good quality shutter will not bend.</a:t>
            </a:r>
            <a:endParaRPr lang="en-IN" sz="2800" dirty="0">
              <a:latin typeface="Antique Olive" pitchFamily="34" charset="0"/>
            </a:endParaRPr>
          </a:p>
          <a:p>
            <a:endParaRPr lang="en-IN" sz="2800" dirty="0">
              <a:latin typeface="Antique Olive" pitchFamily="34" charset="0"/>
            </a:endParaRPr>
          </a:p>
        </p:txBody>
      </p:sp>
      <p:sp>
        <p:nvSpPr>
          <p:cNvPr id="3" name="Title 2">
            <a:extLst>
              <a:ext uri="{FF2B5EF4-FFF2-40B4-BE49-F238E27FC236}">
                <a16:creationId xmlns="" xmlns:a16="http://schemas.microsoft.com/office/drawing/2014/main" id="{969FE37E-8C5D-48B9-9166-3A9ECA9CC18F}"/>
              </a:ext>
            </a:extLst>
          </p:cNvPr>
          <p:cNvSpPr>
            <a:spLocks noGrp="1"/>
          </p:cNvSpPr>
          <p:nvPr>
            <p:ph type="title"/>
          </p:nvPr>
        </p:nvSpPr>
        <p:spPr>
          <a:xfrm>
            <a:off x="2177288" y="315351"/>
            <a:ext cx="8911687" cy="1280890"/>
          </a:xfrm>
        </p:spPr>
        <p:txBody>
          <a:bodyPr>
            <a:noAutofit/>
          </a:bodyPr>
          <a:lstStyle/>
          <a:p>
            <a:pPr algn="ctr"/>
            <a:r>
              <a:rPr lang="en-US" sz="4000" dirty="0">
                <a:solidFill>
                  <a:srgbClr val="0070C0"/>
                </a:solidFill>
                <a:effectLst/>
                <a:latin typeface="Algerian" pitchFamily="82" charset="0"/>
              </a:rPr>
              <a:t>Flush Doors</a:t>
            </a:r>
            <a:r>
              <a:rPr lang="en-IN" sz="4000" dirty="0">
                <a:solidFill>
                  <a:srgbClr val="0070C0"/>
                </a:solidFill>
                <a:effectLst/>
                <a:latin typeface="Algerian" pitchFamily="82" charset="0"/>
              </a:rPr>
              <a:t/>
            </a:r>
            <a:br>
              <a:rPr lang="en-IN" sz="4000" dirty="0">
                <a:solidFill>
                  <a:srgbClr val="0070C0"/>
                </a:solidFill>
                <a:effectLst/>
                <a:latin typeface="Algerian" pitchFamily="82" charset="0"/>
              </a:rPr>
            </a:br>
            <a:r>
              <a:rPr lang="en-US" sz="4000" dirty="0">
                <a:solidFill>
                  <a:srgbClr val="0070C0"/>
                </a:solidFill>
                <a:effectLst/>
                <a:latin typeface="Algerian" pitchFamily="82" charset="0"/>
              </a:rPr>
              <a:t> </a:t>
            </a:r>
            <a:r>
              <a:rPr lang="en-US" sz="4000" u="sng" dirty="0">
                <a:solidFill>
                  <a:srgbClr val="0070C0"/>
                </a:solidFill>
                <a:effectLst/>
                <a:latin typeface="Algerian" pitchFamily="82" charset="0"/>
              </a:rPr>
              <a:t>Test for Bending:-</a:t>
            </a:r>
            <a:r>
              <a:rPr lang="en-IN" sz="4000" dirty="0">
                <a:effectLst/>
                <a:latin typeface="Algerian" pitchFamily="82" charset="0"/>
              </a:rPr>
              <a:t/>
            </a:r>
            <a:br>
              <a:rPr lang="en-IN" sz="4000" dirty="0">
                <a:effectLst/>
                <a:latin typeface="Algerian" pitchFamily="82" charset="0"/>
              </a:rPr>
            </a:br>
            <a:endParaRPr lang="en-IN" sz="4000" dirty="0">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41</a:t>
            </a:fld>
            <a:endParaRPr lang="en-IN"/>
          </a:p>
        </p:txBody>
      </p:sp>
    </p:spTree>
    <p:extLst>
      <p:ext uri="{BB962C8B-B14F-4D97-AF65-F5344CB8AC3E}">
        <p14:creationId xmlns="" xmlns:p14="http://schemas.microsoft.com/office/powerpoint/2010/main" val="4082191201"/>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22F480-EC6B-4753-B6C2-517C13624B6E}"/>
              </a:ext>
            </a:extLst>
          </p:cNvPr>
          <p:cNvSpPr>
            <a:spLocks noGrp="1"/>
          </p:cNvSpPr>
          <p:nvPr>
            <p:ph type="title"/>
          </p:nvPr>
        </p:nvSpPr>
        <p:spPr>
          <a:xfrm>
            <a:off x="838200" y="0"/>
            <a:ext cx="10515600" cy="949911"/>
          </a:xfrm>
        </p:spPr>
        <p:txBody>
          <a:bodyPr>
            <a:noAutofit/>
          </a:bodyPr>
          <a:lstStyle/>
          <a:p>
            <a:pPr algn="ctr"/>
            <a:r>
              <a:rPr lang="en-US" sz="4000" b="1" dirty="0">
                <a:solidFill>
                  <a:srgbClr val="0070C0"/>
                </a:solidFill>
                <a:latin typeface="Algerian" panose="04020705040A02060702" pitchFamily="82" charset="0"/>
              </a:rPr>
              <a:t>Main Entrance Door of size                              0.90 x 2.00 Mts</a:t>
            </a:r>
            <a:r>
              <a:rPr lang="en-US" sz="4000" dirty="0">
                <a:solidFill>
                  <a:srgbClr val="0070C0"/>
                </a:solidFill>
                <a:latin typeface="Algerian" panose="04020705040A02060702" pitchFamily="82" charset="0"/>
              </a:rPr>
              <a:t>.</a:t>
            </a:r>
            <a:endParaRPr lang="en-IN" sz="4000" dirty="0">
              <a:solidFill>
                <a:srgbClr val="0070C0"/>
              </a:solidFill>
              <a:latin typeface="Algerian" panose="04020705040A02060702" pitchFamily="82" charset="0"/>
            </a:endParaRPr>
          </a:p>
        </p:txBody>
      </p:sp>
      <p:sp>
        <p:nvSpPr>
          <p:cNvPr id="3" name="Content Placeholder 2">
            <a:extLst>
              <a:ext uri="{FF2B5EF4-FFF2-40B4-BE49-F238E27FC236}">
                <a16:creationId xmlns="" xmlns:a16="http://schemas.microsoft.com/office/drawing/2014/main" id="{08B2C055-2D8A-4D29-B748-A697211302BE}"/>
              </a:ext>
            </a:extLst>
          </p:cNvPr>
          <p:cNvSpPr>
            <a:spLocks noGrp="1"/>
          </p:cNvSpPr>
          <p:nvPr>
            <p:ph idx="1"/>
          </p:nvPr>
        </p:nvSpPr>
        <p:spPr>
          <a:xfrm>
            <a:off x="534390" y="1163782"/>
            <a:ext cx="11530363" cy="5538859"/>
          </a:xfrm>
        </p:spPr>
        <p:txBody>
          <a:bodyPr>
            <a:normAutofit fontScale="62500" lnSpcReduction="20000"/>
          </a:bodyPr>
          <a:lstStyle/>
          <a:p>
            <a:pPr marL="0" indent="0">
              <a:buNone/>
            </a:pPr>
            <a:r>
              <a:rPr lang="en-US" sz="4500" dirty="0">
                <a:latin typeface="Antique Olive" pitchFamily="34" charset="0"/>
              </a:rPr>
              <a:t>Sal Wood Door Frame of  section   100mm x 75 mm </a:t>
            </a:r>
          </a:p>
          <a:p>
            <a:pPr marL="0" indent="0">
              <a:buNone/>
            </a:pPr>
            <a:r>
              <a:rPr lang="en-US" sz="4500" dirty="0">
                <a:latin typeface="Antique Olive" pitchFamily="34" charset="0"/>
              </a:rPr>
              <a:t>Door shutter35mm thick</a:t>
            </a:r>
          </a:p>
          <a:p>
            <a:pPr marL="0" indent="0">
              <a:buNone/>
            </a:pPr>
            <a:r>
              <a:rPr lang="en-US" sz="4500" dirty="0">
                <a:latin typeface="Antique Olive" pitchFamily="34" charset="0"/>
              </a:rPr>
              <a:t>Single Leaf Flush Door Shutter :- Solid bond Wood black Board type with Commercial ply of ISI on both faces conforming to IS.2202 </a:t>
            </a:r>
          </a:p>
          <a:p>
            <a:pPr marL="0" indent="0">
              <a:buNone/>
            </a:pPr>
            <a:r>
              <a:rPr lang="en-US" sz="4500" b="1" u="sng" dirty="0">
                <a:latin typeface="Antique Olive" pitchFamily="34" charset="0"/>
              </a:rPr>
              <a:t>Fixtures:</a:t>
            </a:r>
            <a:r>
              <a:rPr lang="en-US" sz="4500" b="1" dirty="0">
                <a:latin typeface="Antique Olive" pitchFamily="34" charset="0"/>
              </a:rPr>
              <a:t>-</a:t>
            </a:r>
          </a:p>
          <a:p>
            <a:r>
              <a:rPr lang="en-US" sz="4500" dirty="0">
                <a:latin typeface="Antique Olive" pitchFamily="34" charset="0"/>
              </a:rPr>
              <a:t>2 Nos.-250mm long M.S. Powder coated </a:t>
            </a:r>
            <a:r>
              <a:rPr lang="en-US" sz="4500" dirty="0" err="1">
                <a:latin typeface="Antique Olive" pitchFamily="34" charset="0"/>
              </a:rPr>
              <a:t>Aldrops</a:t>
            </a:r>
            <a:r>
              <a:rPr lang="en-US" sz="4500" dirty="0">
                <a:latin typeface="Antique Olive" pitchFamily="34" charset="0"/>
              </a:rPr>
              <a:t>, </a:t>
            </a:r>
          </a:p>
          <a:p>
            <a:r>
              <a:rPr lang="en-US" sz="4500" dirty="0">
                <a:latin typeface="Antique Olive" pitchFamily="34" charset="0"/>
              </a:rPr>
              <a:t>1 No.-250mm long 10mm  M.S. Powder Coated Tower Bolt, </a:t>
            </a:r>
          </a:p>
          <a:p>
            <a:r>
              <a:rPr lang="en-US" sz="4500" dirty="0">
                <a:latin typeface="Antique Olive" pitchFamily="34" charset="0"/>
              </a:rPr>
              <a:t> 2 Nos.-150mm long M.S. Powder coated Door Handles.</a:t>
            </a:r>
          </a:p>
          <a:p>
            <a:r>
              <a:rPr lang="en-US" sz="4500" dirty="0">
                <a:latin typeface="Antique Olive" pitchFamily="34" charset="0"/>
              </a:rPr>
              <a:t>  1 No. M.S. Powder Coated Door Stopper</a:t>
            </a:r>
          </a:p>
          <a:p>
            <a:r>
              <a:rPr lang="en-US" sz="4500" dirty="0">
                <a:latin typeface="Antique Olive" pitchFamily="34" charset="0"/>
              </a:rPr>
              <a:t>  3 Nos. of 150 MM  butt hinges.</a:t>
            </a:r>
          </a:p>
          <a:p>
            <a:r>
              <a:rPr lang="en-US" sz="4500" dirty="0">
                <a:latin typeface="Antique Olive" pitchFamily="34" charset="0"/>
              </a:rPr>
              <a:t>  6 Nos of MS Z  hold fasts- 300 mm long of 40x40x5 mm ISA</a:t>
            </a:r>
            <a:endParaRPr lang="en-IN"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42</a:t>
            </a:fld>
            <a:endParaRPr lang="en-IN"/>
          </a:p>
        </p:txBody>
      </p:sp>
    </p:spTree>
    <p:extLst>
      <p:ext uri="{BB962C8B-B14F-4D97-AF65-F5344CB8AC3E}">
        <p14:creationId xmlns="" xmlns:p14="http://schemas.microsoft.com/office/powerpoint/2010/main" val="2108539509"/>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D8CF8-47C4-49DA-8BC7-51D6A3CC5279}"/>
              </a:ext>
            </a:extLst>
          </p:cNvPr>
          <p:cNvSpPr>
            <a:spLocks noGrp="1"/>
          </p:cNvSpPr>
          <p:nvPr>
            <p:ph type="title"/>
          </p:nvPr>
        </p:nvSpPr>
        <p:spPr>
          <a:xfrm>
            <a:off x="838200" y="50722"/>
            <a:ext cx="10515600" cy="630315"/>
          </a:xfrm>
        </p:spPr>
        <p:txBody>
          <a:bodyPr>
            <a:noAutofit/>
          </a:bodyPr>
          <a:lstStyle/>
          <a:p>
            <a:pPr algn="ctr"/>
            <a:r>
              <a:rPr lang="en-IN" sz="4000" dirty="0">
                <a:solidFill>
                  <a:srgbClr val="0070C0"/>
                </a:solidFill>
                <a:latin typeface="Algerian" panose="04020705040A02060702" pitchFamily="82" charset="0"/>
              </a:rPr>
              <a:t>Flush Door Shutter</a:t>
            </a:r>
          </a:p>
        </p:txBody>
      </p:sp>
      <p:sp>
        <p:nvSpPr>
          <p:cNvPr id="3" name="Content Placeholder 2">
            <a:extLst>
              <a:ext uri="{FF2B5EF4-FFF2-40B4-BE49-F238E27FC236}">
                <a16:creationId xmlns="" xmlns:a16="http://schemas.microsoft.com/office/drawing/2014/main" id="{22D9B619-558C-4D7D-866A-D858011C7644}"/>
              </a:ext>
            </a:extLst>
          </p:cNvPr>
          <p:cNvSpPr>
            <a:spLocks noGrp="1"/>
          </p:cNvSpPr>
          <p:nvPr>
            <p:ph idx="1"/>
          </p:nvPr>
        </p:nvSpPr>
        <p:spPr>
          <a:xfrm>
            <a:off x="1092530" y="570015"/>
            <a:ext cx="10889673" cy="6127668"/>
          </a:xfrm>
        </p:spPr>
        <p:txBody>
          <a:bodyPr>
            <a:noAutofit/>
          </a:bodyPr>
          <a:lstStyle/>
          <a:p>
            <a:pPr marL="0" indent="0" algn="just">
              <a:buNone/>
            </a:pPr>
            <a:r>
              <a:rPr lang="en-IN" sz="2300" b="1" dirty="0"/>
              <a:t>Timber:-</a:t>
            </a:r>
            <a:r>
              <a:rPr lang="en-IN" sz="2300" dirty="0"/>
              <a:t> </a:t>
            </a:r>
            <a:r>
              <a:rPr lang="en-US" sz="2300" dirty="0"/>
              <a:t>Any species of timber may be used for the core of flush door shutters.</a:t>
            </a:r>
          </a:p>
          <a:p>
            <a:pPr marL="0" indent="0" algn="just">
              <a:buNone/>
            </a:pPr>
            <a:r>
              <a:rPr lang="en-US" sz="2300" dirty="0"/>
              <a:t>For stiles, rails and lipping, only non-coniferous timber (hard-wood), given in Group 2A and Group 2B of Annex B shall be used.</a:t>
            </a:r>
          </a:p>
          <a:p>
            <a:pPr marL="0" indent="0" algn="just">
              <a:buNone/>
            </a:pPr>
            <a:r>
              <a:rPr lang="en-US" sz="2300" dirty="0"/>
              <a:t>The moisture content in timbers used in manufacture of flush door shutters shall be not more than 12 percent when tested according to IS 1708 (Part 1).</a:t>
            </a:r>
          </a:p>
          <a:p>
            <a:pPr marL="0" indent="0" algn="just">
              <a:buNone/>
            </a:pPr>
            <a:r>
              <a:rPr lang="en-US" sz="2300" dirty="0"/>
              <a:t>Timber shall be free from decay and insect attack.</a:t>
            </a:r>
          </a:p>
          <a:p>
            <a:pPr marL="0" indent="0" algn="just">
              <a:buNone/>
            </a:pPr>
            <a:r>
              <a:rPr lang="en-US" sz="2300" dirty="0"/>
              <a:t> Knots and knot holes less than half the width of cross section of the members in which they occur may be permitted. </a:t>
            </a:r>
          </a:p>
          <a:p>
            <a:pPr marL="0" indent="0" algn="just">
              <a:buNone/>
            </a:pPr>
            <a:r>
              <a:rPr lang="en-US" sz="2300" dirty="0"/>
              <a:t>Pitch pockets, pitch streaks and harmless pin holes shall be permissible except in the exposed edges of the core members where they shall be cut out and filled in with carefully fitted glued pieces of wood of similar species and character with their grain running in the same direction.</a:t>
            </a:r>
          </a:p>
          <a:p>
            <a:pPr marL="0" indent="0" algn="just">
              <a:buNone/>
            </a:pPr>
            <a:r>
              <a:rPr lang="en-US" sz="2300" dirty="0"/>
              <a:t>timbers shall be preservative treated before assembly as specified in 6.1.5.1</a:t>
            </a:r>
            <a:endParaRPr lang="en-IN" sz="2300"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43</a:t>
            </a:fld>
            <a:endParaRPr lang="en-IN" dirty="0"/>
          </a:p>
        </p:txBody>
      </p:sp>
    </p:spTree>
    <p:extLst>
      <p:ext uri="{BB962C8B-B14F-4D97-AF65-F5344CB8AC3E}">
        <p14:creationId xmlns="" xmlns:p14="http://schemas.microsoft.com/office/powerpoint/2010/main" val="466488166"/>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7C4C1D-1FF9-4583-9844-7001E2B6674D}"/>
              </a:ext>
            </a:extLst>
          </p:cNvPr>
          <p:cNvSpPr>
            <a:spLocks noGrp="1"/>
          </p:cNvSpPr>
          <p:nvPr>
            <p:ph type="title"/>
          </p:nvPr>
        </p:nvSpPr>
        <p:spPr>
          <a:xfrm>
            <a:off x="873826" y="0"/>
            <a:ext cx="10515600" cy="957648"/>
          </a:xfrm>
        </p:spPr>
        <p:txBody>
          <a:bodyPr>
            <a:normAutofit/>
          </a:bodyPr>
          <a:lstStyle/>
          <a:p>
            <a:pPr algn="ctr"/>
            <a:r>
              <a:rPr lang="en-IN" sz="4000" dirty="0">
                <a:solidFill>
                  <a:srgbClr val="0070C0"/>
                </a:solidFill>
                <a:latin typeface="Algerian" pitchFamily="82" charset="0"/>
              </a:rPr>
              <a:t>Flush Door Shutter </a:t>
            </a:r>
          </a:p>
        </p:txBody>
      </p:sp>
      <p:sp>
        <p:nvSpPr>
          <p:cNvPr id="3" name="Content Placeholder 2">
            <a:extLst>
              <a:ext uri="{FF2B5EF4-FFF2-40B4-BE49-F238E27FC236}">
                <a16:creationId xmlns="" xmlns:a16="http://schemas.microsoft.com/office/drawing/2014/main" id="{5CCB4F58-6AF8-4537-A9D6-78DCDD87E1A7}"/>
              </a:ext>
            </a:extLst>
          </p:cNvPr>
          <p:cNvSpPr>
            <a:spLocks noGrp="1"/>
          </p:cNvSpPr>
          <p:nvPr>
            <p:ph idx="1"/>
          </p:nvPr>
        </p:nvSpPr>
        <p:spPr>
          <a:xfrm>
            <a:off x="1413163" y="593766"/>
            <a:ext cx="10355283" cy="6056415"/>
          </a:xfrm>
        </p:spPr>
        <p:txBody>
          <a:bodyPr>
            <a:noAutofit/>
          </a:bodyPr>
          <a:lstStyle/>
          <a:p>
            <a:r>
              <a:rPr lang="en-US" sz="2800" dirty="0">
                <a:latin typeface="Antique Olive" pitchFamily="34" charset="0"/>
              </a:rPr>
              <a:t> </a:t>
            </a:r>
            <a:r>
              <a:rPr lang="en-IN" sz="2800" b="1" dirty="0">
                <a:latin typeface="Antique Olive" pitchFamily="34" charset="0"/>
              </a:rPr>
              <a:t>Plywood</a:t>
            </a:r>
            <a:r>
              <a:rPr lang="en-IN" sz="2800" dirty="0">
                <a:latin typeface="Antique Olive" pitchFamily="34" charset="0"/>
              </a:rPr>
              <a:t>:- </a:t>
            </a:r>
            <a:r>
              <a:rPr lang="en-US" sz="2800" dirty="0">
                <a:latin typeface="Antique Olive" pitchFamily="34" charset="0"/>
              </a:rPr>
              <a:t>Commercial plywood used in flush door shutters shall conform to IS 710 with surface requirements conforming to type AB of IS 303.</a:t>
            </a:r>
          </a:p>
          <a:p>
            <a:r>
              <a:rPr lang="en-US" sz="2800" dirty="0">
                <a:latin typeface="Antique Olive" pitchFamily="34" charset="0"/>
              </a:rPr>
              <a:t>Adhesive used for bonding plywood or crossband and face veneers to core shall be phenol formaldehyde synthetic resin adhesive conforming to BWP grade specified in IS 848. </a:t>
            </a:r>
          </a:p>
          <a:p>
            <a:r>
              <a:rPr lang="en-US" sz="2800" dirty="0">
                <a:latin typeface="Antique Olive" pitchFamily="34" charset="0"/>
              </a:rPr>
              <a:t> Only synthetic resin adhesive shall be used for bonding core members to one another, including, core frame, and for lipping, glazing frame, venetian frame and other exposed parts where such bonding is done.</a:t>
            </a:r>
            <a:endParaRPr lang="en-IN" sz="28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44</a:t>
            </a:fld>
            <a:endParaRPr lang="en-IN"/>
          </a:p>
        </p:txBody>
      </p:sp>
    </p:spTree>
    <p:extLst>
      <p:ext uri="{BB962C8B-B14F-4D97-AF65-F5344CB8AC3E}">
        <p14:creationId xmlns="" xmlns:p14="http://schemas.microsoft.com/office/powerpoint/2010/main" val="2452368539"/>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5269A9-DE16-40C6-AAE1-52B823B43BC8}"/>
              </a:ext>
            </a:extLst>
          </p:cNvPr>
          <p:cNvSpPr>
            <a:spLocks noGrp="1"/>
          </p:cNvSpPr>
          <p:nvPr>
            <p:ph type="title"/>
          </p:nvPr>
        </p:nvSpPr>
        <p:spPr>
          <a:xfrm>
            <a:off x="665019" y="0"/>
            <a:ext cx="11526982" cy="760021"/>
          </a:xfrm>
        </p:spPr>
        <p:txBody>
          <a:bodyPr>
            <a:noAutofit/>
          </a:bodyPr>
          <a:lstStyle/>
          <a:p>
            <a:pPr algn="ctr"/>
            <a:r>
              <a:rPr lang="en-IN" sz="4000" dirty="0">
                <a:solidFill>
                  <a:srgbClr val="0070C0"/>
                </a:solidFill>
                <a:latin typeface="Algerian" pitchFamily="82" charset="0"/>
              </a:rPr>
              <a:t>Acceptance </a:t>
            </a:r>
            <a:r>
              <a:rPr lang="en-IN" sz="4000" dirty="0" smtClean="0">
                <a:solidFill>
                  <a:srgbClr val="0070C0"/>
                </a:solidFill>
                <a:latin typeface="Algerian" pitchFamily="82" charset="0"/>
              </a:rPr>
              <a:t>Tests for flush door shutter</a:t>
            </a:r>
            <a:endParaRPr lang="en-IN" sz="4000" dirty="0">
              <a:solidFill>
                <a:srgbClr val="0070C0"/>
              </a:solidFill>
              <a:latin typeface="Algerian" pitchFamily="82" charset="0"/>
            </a:endParaRPr>
          </a:p>
        </p:txBody>
      </p:sp>
      <p:sp>
        <p:nvSpPr>
          <p:cNvPr id="3" name="Content Placeholder 2">
            <a:extLst>
              <a:ext uri="{FF2B5EF4-FFF2-40B4-BE49-F238E27FC236}">
                <a16:creationId xmlns="" xmlns:a16="http://schemas.microsoft.com/office/drawing/2014/main" id="{04016B9F-B63E-473A-850A-0CFCCDF819B0}"/>
              </a:ext>
            </a:extLst>
          </p:cNvPr>
          <p:cNvSpPr>
            <a:spLocks noGrp="1"/>
          </p:cNvSpPr>
          <p:nvPr>
            <p:ph idx="1"/>
          </p:nvPr>
        </p:nvSpPr>
        <p:spPr>
          <a:xfrm>
            <a:off x="1567543" y="771896"/>
            <a:ext cx="9607138" cy="5593278"/>
          </a:xfrm>
        </p:spPr>
        <p:txBody>
          <a:bodyPr>
            <a:normAutofit/>
          </a:bodyPr>
          <a:lstStyle/>
          <a:p>
            <a:pPr>
              <a:lnSpc>
                <a:spcPct val="150000"/>
              </a:lnSpc>
            </a:pPr>
            <a:r>
              <a:rPr lang="en-US" sz="2800" dirty="0">
                <a:latin typeface="Antique Olive" pitchFamily="34" charset="0"/>
              </a:rPr>
              <a:t>Dimensions and squareness test,</a:t>
            </a:r>
          </a:p>
          <a:p>
            <a:pPr>
              <a:lnSpc>
                <a:spcPct val="150000"/>
              </a:lnSpc>
            </a:pPr>
            <a:r>
              <a:rPr lang="en-US" sz="2800" dirty="0">
                <a:latin typeface="Antique Olive" pitchFamily="34" charset="0"/>
              </a:rPr>
              <a:t> General flatness test,</a:t>
            </a:r>
          </a:p>
          <a:p>
            <a:pPr>
              <a:lnSpc>
                <a:spcPct val="150000"/>
              </a:lnSpc>
            </a:pPr>
            <a:r>
              <a:rPr lang="en-US" sz="2800" dirty="0">
                <a:latin typeface="Antique Olive" pitchFamily="34" charset="0"/>
              </a:rPr>
              <a:t> Local planeness test, </a:t>
            </a:r>
          </a:p>
          <a:p>
            <a:pPr>
              <a:lnSpc>
                <a:spcPct val="150000"/>
              </a:lnSpc>
            </a:pPr>
            <a:r>
              <a:rPr lang="en-US" sz="2800" dirty="0">
                <a:latin typeface="Antique Olive" pitchFamily="34" charset="0"/>
              </a:rPr>
              <a:t> Slamming test,</a:t>
            </a:r>
          </a:p>
          <a:p>
            <a:pPr>
              <a:lnSpc>
                <a:spcPct val="150000"/>
              </a:lnSpc>
            </a:pPr>
            <a:r>
              <a:rPr lang="en-US" sz="2800" dirty="0">
                <a:latin typeface="Antique Olive" pitchFamily="34" charset="0"/>
              </a:rPr>
              <a:t>End immersion test,</a:t>
            </a:r>
          </a:p>
          <a:p>
            <a:pPr>
              <a:lnSpc>
                <a:spcPct val="150000"/>
              </a:lnSpc>
            </a:pPr>
            <a:r>
              <a:rPr lang="en-US" sz="2800" dirty="0">
                <a:latin typeface="Antique Olive" pitchFamily="34" charset="0"/>
              </a:rPr>
              <a:t> Knife test, and</a:t>
            </a:r>
          </a:p>
          <a:p>
            <a:pPr>
              <a:lnSpc>
                <a:spcPct val="150000"/>
              </a:lnSpc>
            </a:pPr>
            <a:r>
              <a:rPr lang="en-US" sz="2800" dirty="0">
                <a:latin typeface="Antique Olive" pitchFamily="34" charset="0"/>
              </a:rPr>
              <a:t>Glue adhesion test.</a:t>
            </a:r>
            <a:endParaRPr lang="en-IN" sz="28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45</a:t>
            </a:fld>
            <a:endParaRPr lang="en-IN"/>
          </a:p>
        </p:txBody>
      </p:sp>
    </p:spTree>
    <p:extLst>
      <p:ext uri="{BB962C8B-B14F-4D97-AF65-F5344CB8AC3E}">
        <p14:creationId xmlns="" xmlns:p14="http://schemas.microsoft.com/office/powerpoint/2010/main" val="365922417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E1D26B-7AEF-4A6E-AA9F-0A775BEF10A5}"/>
              </a:ext>
            </a:extLst>
          </p:cNvPr>
          <p:cNvSpPr>
            <a:spLocks noGrp="1"/>
          </p:cNvSpPr>
          <p:nvPr>
            <p:ph type="title"/>
          </p:nvPr>
        </p:nvSpPr>
        <p:spPr>
          <a:xfrm>
            <a:off x="1773527" y="196599"/>
            <a:ext cx="8911687" cy="682176"/>
          </a:xfrm>
        </p:spPr>
        <p:txBody>
          <a:bodyPr>
            <a:normAutofit fontScale="90000"/>
          </a:bodyPr>
          <a:lstStyle/>
          <a:p>
            <a:pPr algn="ctr"/>
            <a:r>
              <a:rPr lang="en-IN" sz="4000" dirty="0">
                <a:solidFill>
                  <a:srgbClr val="0070C0"/>
                </a:solidFill>
                <a:latin typeface="Algerian" pitchFamily="82" charset="0"/>
              </a:rPr>
              <a:t>Tests on Flush Shutters</a:t>
            </a:r>
          </a:p>
        </p:txBody>
      </p:sp>
      <p:sp>
        <p:nvSpPr>
          <p:cNvPr id="3" name="Content Placeholder 2">
            <a:extLst>
              <a:ext uri="{FF2B5EF4-FFF2-40B4-BE49-F238E27FC236}">
                <a16:creationId xmlns="" xmlns:a16="http://schemas.microsoft.com/office/drawing/2014/main" id="{38FBE83B-C500-49F1-AE6D-52F90A070D28}"/>
              </a:ext>
            </a:extLst>
          </p:cNvPr>
          <p:cNvSpPr>
            <a:spLocks noGrp="1"/>
          </p:cNvSpPr>
          <p:nvPr>
            <p:ph idx="1"/>
          </p:nvPr>
        </p:nvSpPr>
        <p:spPr>
          <a:xfrm>
            <a:off x="1555668" y="748144"/>
            <a:ext cx="10094026" cy="5818911"/>
          </a:xfrm>
        </p:spPr>
        <p:txBody>
          <a:bodyPr>
            <a:normAutofit/>
          </a:bodyPr>
          <a:lstStyle/>
          <a:p>
            <a:pPr marL="0" indent="0">
              <a:buNone/>
            </a:pPr>
            <a:r>
              <a:rPr lang="en-IN" sz="2400" b="1" u="sng" dirty="0" err="1">
                <a:latin typeface="Antique Olive" pitchFamily="34" charset="0"/>
              </a:rPr>
              <a:t>Dimeosions</a:t>
            </a:r>
            <a:r>
              <a:rPr lang="en-IN" sz="2400" b="1" u="sng" dirty="0">
                <a:latin typeface="Antique Olive" pitchFamily="34" charset="0"/>
              </a:rPr>
              <a:t> and Squareness Test</a:t>
            </a:r>
            <a:endParaRPr lang="en-US" sz="2400" b="1" u="sng" dirty="0">
              <a:latin typeface="Antique Olive" pitchFamily="34" charset="0"/>
            </a:endParaRPr>
          </a:p>
          <a:p>
            <a:pPr marL="0" indent="0"/>
            <a:r>
              <a:rPr lang="en-US" sz="2400" dirty="0">
                <a:latin typeface="Antique Olive" pitchFamily="34" charset="0"/>
              </a:rPr>
              <a:t>Door shutters, when tested in accordance with IS4020 (Part 2), the dimensions of nominal width and height shall be within a limit of ± S mm. </a:t>
            </a:r>
            <a:endParaRPr lang="en-US" sz="2400" dirty="0" smtClean="0">
              <a:latin typeface="Antique Olive" pitchFamily="34" charset="0"/>
            </a:endParaRPr>
          </a:p>
          <a:p>
            <a:pPr marL="0" indent="0"/>
            <a:r>
              <a:rPr lang="en-US" sz="2400" dirty="0" smtClean="0">
                <a:latin typeface="Antique Olive" pitchFamily="34" charset="0"/>
              </a:rPr>
              <a:t>The </a:t>
            </a:r>
            <a:r>
              <a:rPr lang="en-US" sz="2400" dirty="0">
                <a:latin typeface="Antique Olive" pitchFamily="34" charset="0"/>
              </a:rPr>
              <a:t>door shutter shall not deviate by more than 1 mm on a length of 500 mm. The thickness of the door shutter shall be uniform throughout with the permissible </a:t>
            </a:r>
            <a:r>
              <a:rPr lang="en-US" sz="2400" dirty="0" err="1">
                <a:latin typeface="Antique Olive" pitchFamily="34" charset="0"/>
              </a:rPr>
              <a:t>vanau</a:t>
            </a:r>
            <a:r>
              <a:rPr lang="en-US" sz="2400" dirty="0">
                <a:latin typeface="Antique Olive" pitchFamily="34" charset="0"/>
              </a:rPr>
              <a:t> on of not more than 0.8 10m between any two points. </a:t>
            </a:r>
            <a:endParaRPr lang="en-US" sz="2400" dirty="0" smtClean="0">
              <a:latin typeface="Antique Olive" pitchFamily="34" charset="0"/>
            </a:endParaRPr>
          </a:p>
          <a:p>
            <a:pPr marL="0" indent="0"/>
            <a:r>
              <a:rPr lang="en-US" sz="2400" dirty="0" smtClean="0">
                <a:latin typeface="Antique Olive" pitchFamily="34" charset="0"/>
              </a:rPr>
              <a:t>The </a:t>
            </a:r>
            <a:r>
              <a:rPr lang="en-US" sz="2400" dirty="0">
                <a:latin typeface="Antique Olive" pitchFamily="34" charset="0"/>
              </a:rPr>
              <a:t>nominal thickness of the shutter shall be with in a limit of± I mm.</a:t>
            </a:r>
          </a:p>
          <a:p>
            <a:pPr marL="0" indent="0">
              <a:buNone/>
            </a:pPr>
            <a:r>
              <a:rPr lang="en-IN" sz="2400" b="1" u="sng" dirty="0">
                <a:latin typeface="Antique Olive" pitchFamily="34" charset="0"/>
              </a:rPr>
              <a:t>General Flatness Test</a:t>
            </a:r>
          </a:p>
          <a:p>
            <a:pPr marL="0" indent="0"/>
            <a:r>
              <a:rPr lang="en-US" sz="2400" dirty="0">
                <a:latin typeface="Antique Olive" pitchFamily="34" charset="0"/>
              </a:rPr>
              <a:t>Door shutters, when tested in accordance with IS4020 (Part 3), the twist, cupping and warping shall not excecd6 mm.</a:t>
            </a:r>
            <a:endParaRPr lang="en-IN" sz="2400" b="1" u="sng"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46</a:t>
            </a:fld>
            <a:endParaRPr lang="en-IN"/>
          </a:p>
        </p:txBody>
      </p:sp>
    </p:spTree>
    <p:extLst>
      <p:ext uri="{BB962C8B-B14F-4D97-AF65-F5344CB8AC3E}">
        <p14:creationId xmlns="" xmlns:p14="http://schemas.microsoft.com/office/powerpoint/2010/main" val="3511597180"/>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C449AB-66C0-418D-A577-F16A1C6E1CA1}"/>
              </a:ext>
            </a:extLst>
          </p:cNvPr>
          <p:cNvSpPr>
            <a:spLocks noGrp="1"/>
          </p:cNvSpPr>
          <p:nvPr>
            <p:ph type="title"/>
          </p:nvPr>
        </p:nvSpPr>
        <p:spPr>
          <a:xfrm>
            <a:off x="1773528" y="225631"/>
            <a:ext cx="8911687" cy="736270"/>
          </a:xfrm>
        </p:spPr>
        <p:txBody>
          <a:bodyPr>
            <a:normAutofit/>
          </a:bodyPr>
          <a:lstStyle/>
          <a:p>
            <a:pPr algn="ctr"/>
            <a:r>
              <a:rPr lang="en-IN" sz="4000" dirty="0">
                <a:solidFill>
                  <a:srgbClr val="0070C0"/>
                </a:solidFill>
                <a:latin typeface="Algerian" pitchFamily="82" charset="0"/>
              </a:rPr>
              <a:t>Tests on Flush Shutters</a:t>
            </a:r>
          </a:p>
        </p:txBody>
      </p:sp>
      <p:sp>
        <p:nvSpPr>
          <p:cNvPr id="3" name="Content Placeholder 2">
            <a:extLst>
              <a:ext uri="{FF2B5EF4-FFF2-40B4-BE49-F238E27FC236}">
                <a16:creationId xmlns="" xmlns:a16="http://schemas.microsoft.com/office/drawing/2014/main" id="{4211A57B-94E2-451F-9F60-B797A1B92551}"/>
              </a:ext>
            </a:extLst>
          </p:cNvPr>
          <p:cNvSpPr>
            <a:spLocks noGrp="1"/>
          </p:cNvSpPr>
          <p:nvPr>
            <p:ph idx="1"/>
          </p:nvPr>
        </p:nvSpPr>
        <p:spPr>
          <a:xfrm>
            <a:off x="1496291" y="795647"/>
            <a:ext cx="10200904" cy="5474524"/>
          </a:xfrm>
        </p:spPr>
        <p:txBody>
          <a:bodyPr>
            <a:normAutofit/>
          </a:bodyPr>
          <a:lstStyle/>
          <a:p>
            <a:pPr marL="0" indent="0">
              <a:buNone/>
            </a:pPr>
            <a:r>
              <a:rPr lang="en-IN" sz="2400" b="1" u="sng" dirty="0">
                <a:latin typeface="Antique Olive" pitchFamily="34" charset="0"/>
              </a:rPr>
              <a:t>Local Planeness Test</a:t>
            </a:r>
          </a:p>
          <a:p>
            <a:pPr marL="0" indent="0"/>
            <a:r>
              <a:rPr lang="en-US" sz="2400" dirty="0">
                <a:latin typeface="Antique Olive" pitchFamily="34" charset="0"/>
              </a:rPr>
              <a:t>Door shutters, when tested in accordance with IS 4020 (Part 4), the depth of deviation measured at any point shall not be more than 0.5 mm.</a:t>
            </a:r>
          </a:p>
          <a:p>
            <a:pPr marL="0" indent="0">
              <a:buNone/>
            </a:pPr>
            <a:r>
              <a:rPr lang="en-IN" sz="2400" b="1" u="sng" dirty="0">
                <a:latin typeface="Antique Olive" pitchFamily="34" charset="0"/>
              </a:rPr>
              <a:t>Slamming Test</a:t>
            </a:r>
          </a:p>
          <a:p>
            <a:pPr marL="0" indent="0"/>
            <a:r>
              <a:rPr lang="en-US" sz="2400" dirty="0">
                <a:latin typeface="Antique Olive" pitchFamily="34" charset="0"/>
              </a:rPr>
              <a:t>Door shutters, when tested in accordance with 2.1 of IS 4020 (Part 10), shall not have any visible damage in any part of the door at the end of 5O successive impacts.</a:t>
            </a:r>
          </a:p>
          <a:p>
            <a:pPr marL="0" indent="0"/>
            <a:r>
              <a:rPr lang="en-US" sz="2400" dirty="0">
                <a:latin typeface="Antique Olive" pitchFamily="34" charset="0"/>
              </a:rPr>
              <a:t>Door shutters, when tested in accordance with 3.1 of IS 4020(Part 10),shall not have any visible damage in any part of the door at the end of 100 successive impacts. </a:t>
            </a:r>
          </a:p>
          <a:p>
            <a:pPr marL="0" indent="0">
              <a:buNone/>
            </a:pPr>
            <a:endParaRPr lang="en-IN" sz="2400" b="1" u="sng"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47</a:t>
            </a:fld>
            <a:endParaRPr lang="en-IN"/>
          </a:p>
        </p:txBody>
      </p:sp>
    </p:spTree>
    <p:extLst>
      <p:ext uri="{BB962C8B-B14F-4D97-AF65-F5344CB8AC3E}">
        <p14:creationId xmlns="" xmlns:p14="http://schemas.microsoft.com/office/powerpoint/2010/main" val="3545294545"/>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5AA320-696E-4240-8CB7-3E9388C6597E}"/>
              </a:ext>
            </a:extLst>
          </p:cNvPr>
          <p:cNvSpPr>
            <a:spLocks noGrp="1"/>
          </p:cNvSpPr>
          <p:nvPr>
            <p:ph type="title"/>
          </p:nvPr>
        </p:nvSpPr>
        <p:spPr>
          <a:xfrm>
            <a:off x="2224791" y="178130"/>
            <a:ext cx="8911687" cy="997527"/>
          </a:xfrm>
        </p:spPr>
        <p:txBody>
          <a:bodyPr/>
          <a:lstStyle/>
          <a:p>
            <a:pPr algn="ctr"/>
            <a:r>
              <a:rPr lang="en-IN" dirty="0">
                <a:solidFill>
                  <a:srgbClr val="0070C0"/>
                </a:solidFill>
                <a:latin typeface="Algerian" pitchFamily="82" charset="0"/>
              </a:rPr>
              <a:t>Tests on Flush Shutters</a:t>
            </a:r>
          </a:p>
        </p:txBody>
      </p:sp>
      <p:sp>
        <p:nvSpPr>
          <p:cNvPr id="3" name="Content Placeholder 2">
            <a:extLst>
              <a:ext uri="{FF2B5EF4-FFF2-40B4-BE49-F238E27FC236}">
                <a16:creationId xmlns="" xmlns:a16="http://schemas.microsoft.com/office/drawing/2014/main" id="{8C2013A4-2618-4806-ACA2-B260B1BB77EF}"/>
              </a:ext>
            </a:extLst>
          </p:cNvPr>
          <p:cNvSpPr>
            <a:spLocks noGrp="1"/>
          </p:cNvSpPr>
          <p:nvPr>
            <p:ph idx="1"/>
          </p:nvPr>
        </p:nvSpPr>
        <p:spPr>
          <a:xfrm>
            <a:off x="1211283" y="771897"/>
            <a:ext cx="10687792" cy="5783282"/>
          </a:xfrm>
        </p:spPr>
        <p:txBody>
          <a:bodyPr>
            <a:normAutofit/>
          </a:bodyPr>
          <a:lstStyle/>
          <a:p>
            <a:pPr marL="0" indent="0">
              <a:buNone/>
            </a:pPr>
            <a:r>
              <a:rPr lang="en-IN" sz="2000" b="1" u="sng" dirty="0">
                <a:latin typeface="Antique Olive" pitchFamily="34" charset="0"/>
              </a:rPr>
              <a:t>End Immersion Test</a:t>
            </a:r>
          </a:p>
          <a:p>
            <a:pPr marL="0" indent="0"/>
            <a:r>
              <a:rPr lang="en-US" sz="2000" dirty="0">
                <a:latin typeface="Antique Olive" pitchFamily="34" charset="0"/>
              </a:rPr>
              <a:t>Door shutters, when tested in accordance with IS4020 (Part 13), shall have no delamination at the end of the test. This test shall be carried out on door shutters only after they pass in glue adhesion test.</a:t>
            </a:r>
          </a:p>
          <a:p>
            <a:pPr marL="0" indent="0">
              <a:buNone/>
            </a:pPr>
            <a:r>
              <a:rPr lang="en-IN" sz="2000" b="1" u="sng" dirty="0">
                <a:latin typeface="Antique Olive" pitchFamily="34" charset="0"/>
              </a:rPr>
              <a:t>Knife Test</a:t>
            </a:r>
          </a:p>
          <a:p>
            <a:pPr marL="0" indent="0"/>
            <a:r>
              <a:rPr lang="en-US" sz="2000" dirty="0">
                <a:latin typeface="Antique Olive" pitchFamily="34" charset="0"/>
              </a:rPr>
              <a:t> Door shutters, when tested in accordance with IS 4020 (Part 14), the results of adhesion shall be reported as follows.</a:t>
            </a:r>
          </a:p>
          <a:p>
            <a:pPr marL="0" indent="0"/>
            <a:r>
              <a:rPr lang="en-US" sz="2000" dirty="0">
                <a:latin typeface="Antique Olive" pitchFamily="34" charset="0"/>
              </a:rPr>
              <a:t>The adhesion is excellent when it is difficult to find the glue line and impossible to keep the tool within it for more than 6 mm without cutting into adjacent wood. On praising upwards, the veneer/ facing sheet usually breaks off over a width only slightly greater than that of the tool. </a:t>
            </a:r>
          </a:p>
          <a:p>
            <a:pPr marL="0" indent="0"/>
            <a:r>
              <a:rPr lang="en-US" sz="2000" dirty="0">
                <a:latin typeface="Antique Olive" pitchFamily="34" charset="0"/>
              </a:rPr>
              <a:t>The adhesion is poor when the knife meets little opposition into the glue line and the prise results in the easy removal of almost all the veneers/facings sheets from one side of the tests specimen. The separated veneers/facing sheets are usually almost free from adjacent fiber. Door shutter designated as poor shall be declared as unsatisfactory</a:t>
            </a:r>
            <a:r>
              <a:rPr lang="en-US" dirty="0"/>
              <a:t>.</a:t>
            </a:r>
            <a:endParaRPr lang="en-IN" b="1" u="sng"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48</a:t>
            </a:fld>
            <a:endParaRPr lang="en-IN" dirty="0"/>
          </a:p>
        </p:txBody>
      </p:sp>
    </p:spTree>
    <p:extLst>
      <p:ext uri="{BB962C8B-B14F-4D97-AF65-F5344CB8AC3E}">
        <p14:creationId xmlns="" xmlns:p14="http://schemas.microsoft.com/office/powerpoint/2010/main" val="1753263472"/>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81FAEC-02B0-4DA2-91EC-35C8497819AC}"/>
              </a:ext>
            </a:extLst>
          </p:cNvPr>
          <p:cNvSpPr>
            <a:spLocks noGrp="1"/>
          </p:cNvSpPr>
          <p:nvPr>
            <p:ph type="title"/>
          </p:nvPr>
        </p:nvSpPr>
        <p:spPr>
          <a:xfrm>
            <a:off x="1963533" y="160972"/>
            <a:ext cx="8911687" cy="670301"/>
          </a:xfrm>
        </p:spPr>
        <p:txBody>
          <a:bodyPr/>
          <a:lstStyle/>
          <a:p>
            <a:pPr algn="ctr"/>
            <a:r>
              <a:rPr lang="en-IN" dirty="0">
                <a:solidFill>
                  <a:srgbClr val="0070C0"/>
                </a:solidFill>
                <a:latin typeface="Algerian" pitchFamily="82" charset="0"/>
              </a:rPr>
              <a:t>Tests on Flush Shutters</a:t>
            </a:r>
          </a:p>
        </p:txBody>
      </p:sp>
      <p:sp>
        <p:nvSpPr>
          <p:cNvPr id="3" name="Content Placeholder 2">
            <a:extLst>
              <a:ext uri="{FF2B5EF4-FFF2-40B4-BE49-F238E27FC236}">
                <a16:creationId xmlns="" xmlns:a16="http://schemas.microsoft.com/office/drawing/2014/main" id="{B068C42F-1FED-4091-B916-FD88306BB369}"/>
              </a:ext>
            </a:extLst>
          </p:cNvPr>
          <p:cNvSpPr>
            <a:spLocks noGrp="1"/>
          </p:cNvSpPr>
          <p:nvPr>
            <p:ph idx="1"/>
          </p:nvPr>
        </p:nvSpPr>
        <p:spPr>
          <a:xfrm>
            <a:off x="1270660" y="688770"/>
            <a:ext cx="10723418" cy="6353298"/>
          </a:xfrm>
        </p:spPr>
        <p:txBody>
          <a:bodyPr>
            <a:normAutofit/>
          </a:bodyPr>
          <a:lstStyle/>
          <a:p>
            <a:pPr marL="0" indent="0">
              <a:buNone/>
            </a:pPr>
            <a:r>
              <a:rPr lang="en-IN" sz="2800" b="1" u="sng" dirty="0">
                <a:latin typeface="Antique Olive" pitchFamily="34" charset="0"/>
              </a:rPr>
              <a:t>Glue Adhesion Test</a:t>
            </a:r>
          </a:p>
          <a:p>
            <a:pPr marL="0" indent="0"/>
            <a:r>
              <a:rPr lang="en-US" sz="2800" dirty="0">
                <a:latin typeface="Antique Olive" pitchFamily="34" charset="0"/>
              </a:rPr>
              <a:t>Door shutters, when tested in accordance with IS 4020 (Part IS), shall be considered to have passed the test if no delamination has occurred in the glue lines in the plywood or if no single delamination of more than SO mm in length and more then 3 mm in depth has occurred in the assembly glue lines between the plywood faces and stile and rail. </a:t>
            </a:r>
            <a:endParaRPr lang="en-US" sz="2800" dirty="0" smtClean="0">
              <a:latin typeface="Antique Olive" pitchFamily="34" charset="0"/>
            </a:endParaRPr>
          </a:p>
          <a:p>
            <a:pPr marL="0" indent="0"/>
            <a:r>
              <a:rPr lang="en-US" sz="2800" dirty="0" smtClean="0">
                <a:latin typeface="Antique Olive" pitchFamily="34" charset="0"/>
              </a:rPr>
              <a:t>Delaminating </a:t>
            </a:r>
            <a:r>
              <a:rPr lang="en-US" sz="2800" dirty="0">
                <a:latin typeface="Antique Olive" pitchFamily="34" charset="0"/>
              </a:rPr>
              <a:t>at a knot, knot hole, a pitch pocket and wormhole or other permissible wood defects shall not be considered in assessing the sample. </a:t>
            </a:r>
            <a:endParaRPr lang="en-US" sz="2800" dirty="0" smtClean="0">
              <a:latin typeface="Antique Olive" pitchFamily="34" charset="0"/>
            </a:endParaRPr>
          </a:p>
          <a:p>
            <a:pPr marL="0" indent="0"/>
            <a:r>
              <a:rPr lang="en-US" sz="2800" dirty="0" smtClean="0">
                <a:latin typeface="Antique Olive" pitchFamily="34" charset="0"/>
              </a:rPr>
              <a:t>A </a:t>
            </a:r>
            <a:r>
              <a:rPr lang="en-US" sz="2800" dirty="0">
                <a:latin typeface="Antique Olive" pitchFamily="34" charset="0"/>
              </a:rPr>
              <a:t>door shutter shall be deemed to have passed the test </a:t>
            </a:r>
            <a:r>
              <a:rPr lang="en-US" sz="2800" dirty="0" smtClean="0">
                <a:latin typeface="Antique Olive" pitchFamily="34" charset="0"/>
              </a:rPr>
              <a:t>if both </a:t>
            </a:r>
            <a:r>
              <a:rPr lang="en-US" sz="2800" dirty="0">
                <a:latin typeface="Antique Olive" pitchFamily="34" charset="0"/>
              </a:rPr>
              <a:t>the specimen tested passed the test.</a:t>
            </a:r>
            <a:endParaRPr lang="en-IN" sz="2800" b="1" u="sng"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49</a:t>
            </a:fld>
            <a:endParaRPr lang="en-IN"/>
          </a:p>
        </p:txBody>
      </p:sp>
    </p:spTree>
    <p:extLst>
      <p:ext uri="{BB962C8B-B14F-4D97-AF65-F5344CB8AC3E}">
        <p14:creationId xmlns="" xmlns:p14="http://schemas.microsoft.com/office/powerpoint/2010/main" val="395065393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06FA669-1BA0-4590-9930-BB20CCC62019}"/>
              </a:ext>
            </a:extLst>
          </p:cNvPr>
          <p:cNvSpPr>
            <a:spLocks noGrp="1"/>
          </p:cNvSpPr>
          <p:nvPr>
            <p:ph idx="1"/>
          </p:nvPr>
        </p:nvSpPr>
        <p:spPr>
          <a:xfrm>
            <a:off x="1341912" y="771896"/>
            <a:ext cx="10379033" cy="6086104"/>
          </a:xfrm>
        </p:spPr>
        <p:txBody>
          <a:bodyPr>
            <a:normAutofit lnSpcReduction="10000"/>
          </a:bodyPr>
          <a:lstStyle/>
          <a:p>
            <a:r>
              <a:rPr lang="en-IN" sz="2400" b="1" u="sng" dirty="0">
                <a:latin typeface="Antique Olive" pitchFamily="34" charset="0"/>
              </a:rPr>
              <a:t>FINE AGGREGATE:</a:t>
            </a:r>
          </a:p>
          <a:p>
            <a:r>
              <a:rPr lang="en-IN" sz="2400" dirty="0">
                <a:latin typeface="Antique Olive" pitchFamily="34" charset="0"/>
              </a:rPr>
              <a:t>Gradation with Fineness Modulus</a:t>
            </a:r>
          </a:p>
          <a:p>
            <a:r>
              <a:rPr lang="en-IN" sz="2400" dirty="0">
                <a:latin typeface="Antique Olive" pitchFamily="34" charset="0"/>
              </a:rPr>
              <a:t>Silt content </a:t>
            </a:r>
          </a:p>
          <a:p>
            <a:r>
              <a:rPr lang="en-IN" sz="2400" dirty="0">
                <a:latin typeface="Antique Olive" pitchFamily="34" charset="0"/>
              </a:rPr>
              <a:t>Bulk Density </a:t>
            </a:r>
          </a:p>
          <a:p>
            <a:r>
              <a:rPr lang="en-IN" sz="2400" b="1" u="sng" dirty="0" smtClean="0">
                <a:latin typeface="Antique Olive" pitchFamily="34" charset="0"/>
              </a:rPr>
              <a:t>CONCRETE</a:t>
            </a:r>
            <a:r>
              <a:rPr lang="en-IN" sz="2400" b="1" u="sng" dirty="0">
                <a:latin typeface="Antique Olive" pitchFamily="34" charset="0"/>
              </a:rPr>
              <a:t>:</a:t>
            </a:r>
          </a:p>
          <a:p>
            <a:r>
              <a:rPr lang="en-IN" sz="2400" dirty="0">
                <a:latin typeface="Antique Olive" pitchFamily="34" charset="0"/>
              </a:rPr>
              <a:t>Cube Strength </a:t>
            </a:r>
          </a:p>
          <a:p>
            <a:r>
              <a:rPr lang="en-IN" sz="2400" dirty="0">
                <a:latin typeface="Antique Olive" pitchFamily="34" charset="0"/>
              </a:rPr>
              <a:t>Slump cone for RCC</a:t>
            </a:r>
          </a:p>
          <a:p>
            <a:r>
              <a:rPr lang="en-IN" sz="2400" dirty="0">
                <a:latin typeface="Antique Olive" pitchFamily="34" charset="0"/>
              </a:rPr>
              <a:t>Slump flow for SCC Concrete</a:t>
            </a:r>
          </a:p>
          <a:p>
            <a:r>
              <a:rPr lang="en-IN" sz="2400" dirty="0">
                <a:latin typeface="Antique Olive" pitchFamily="34" charset="0"/>
              </a:rPr>
              <a:t>V-Funnel for SCC Concrete</a:t>
            </a:r>
          </a:p>
          <a:p>
            <a:r>
              <a:rPr lang="en-IN" sz="2400" dirty="0">
                <a:latin typeface="Antique Olive" pitchFamily="34" charset="0"/>
              </a:rPr>
              <a:t>L-Box for SCC Concrete</a:t>
            </a:r>
          </a:p>
          <a:p>
            <a:r>
              <a:rPr lang="en-IN" sz="2400" dirty="0">
                <a:latin typeface="Antique Olive" pitchFamily="34" charset="0"/>
              </a:rPr>
              <a:t>Sieve Segregation for SCC Concrete</a:t>
            </a:r>
          </a:p>
          <a:p>
            <a:r>
              <a:rPr lang="en-IN" sz="2400" dirty="0">
                <a:latin typeface="Antique Olive" pitchFamily="34" charset="0"/>
              </a:rPr>
              <a:t>U-Box for  SCC Concrete</a:t>
            </a:r>
          </a:p>
          <a:p>
            <a:r>
              <a:rPr lang="en-IN" sz="2400" dirty="0">
                <a:latin typeface="Antique Olive" pitchFamily="34" charset="0"/>
              </a:rPr>
              <a:t>J-Ring for SCC Concrete </a:t>
            </a:r>
          </a:p>
          <a:p>
            <a:endParaRPr lang="en-IN" dirty="0"/>
          </a:p>
        </p:txBody>
      </p:sp>
      <p:sp>
        <p:nvSpPr>
          <p:cNvPr id="4" name="TextBox 3">
            <a:extLst>
              <a:ext uri="{FF2B5EF4-FFF2-40B4-BE49-F238E27FC236}">
                <a16:creationId xmlns:a16="http://schemas.microsoft.com/office/drawing/2014/main" xmlns="" id="{417230FA-0C96-4456-9D9D-B6051B7877AD}"/>
              </a:ext>
            </a:extLst>
          </p:cNvPr>
          <p:cNvSpPr txBox="1"/>
          <p:nvPr/>
        </p:nvSpPr>
        <p:spPr>
          <a:xfrm>
            <a:off x="2587554" y="166255"/>
            <a:ext cx="7645042" cy="707886"/>
          </a:xfrm>
          <a:prstGeom prst="rect">
            <a:avLst/>
          </a:prstGeom>
          <a:noFill/>
        </p:spPr>
        <p:txBody>
          <a:bodyPr wrap="none" rtlCol="0">
            <a:spAutoFit/>
          </a:bodyPr>
          <a:lstStyle/>
          <a:p>
            <a:pPr algn="ctr"/>
            <a:r>
              <a:rPr lang="en-IN" sz="4000" u="sng" dirty="0">
                <a:solidFill>
                  <a:srgbClr val="002060"/>
                </a:solidFill>
                <a:latin typeface="Algerian" pitchFamily="82" charset="0"/>
              </a:rPr>
              <a:t>MATERIAL TESTING REGISTERS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5</a:t>
            </a:fld>
            <a:endParaRPr lang="en-IN"/>
          </a:p>
        </p:txBody>
      </p:sp>
    </p:spTree>
    <p:extLst>
      <p:ext uri="{BB962C8B-B14F-4D97-AF65-F5344CB8AC3E}">
        <p14:creationId xmlns:p14="http://schemas.microsoft.com/office/powerpoint/2010/main" xmlns="" val="517209391"/>
      </p:ext>
    </p:extLst>
  </p:cSld>
  <p:clrMapOvr>
    <a:masterClrMapping/>
  </p:clrMapOvr>
  <p:transition spd="med" advTm="25000">
    <p:sndAc>
      <p:stSnd>
        <p:snd r:embed="rId3" name="bomb.wav" builtIn="1"/>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01C2CE-8E6D-4246-9604-84569E58197B}"/>
              </a:ext>
            </a:extLst>
          </p:cNvPr>
          <p:cNvSpPr>
            <a:spLocks noGrp="1"/>
          </p:cNvSpPr>
          <p:nvPr>
            <p:ph type="title"/>
          </p:nvPr>
        </p:nvSpPr>
        <p:spPr>
          <a:xfrm>
            <a:off x="2082286" y="149097"/>
            <a:ext cx="9044893" cy="658425"/>
          </a:xfrm>
        </p:spPr>
        <p:txBody>
          <a:bodyPr>
            <a:noAutofit/>
          </a:bodyPr>
          <a:lstStyle/>
          <a:p>
            <a:pPr algn="ctr"/>
            <a:r>
              <a:rPr lang="en-IN" sz="4000" dirty="0">
                <a:solidFill>
                  <a:srgbClr val="0070C0"/>
                </a:solidFill>
                <a:latin typeface="Algerian" pitchFamily="82" charset="0"/>
              </a:rPr>
              <a:t>Tests on Flush Shutters</a:t>
            </a:r>
          </a:p>
        </p:txBody>
      </p:sp>
      <p:sp>
        <p:nvSpPr>
          <p:cNvPr id="3" name="Content Placeholder 2">
            <a:extLst>
              <a:ext uri="{FF2B5EF4-FFF2-40B4-BE49-F238E27FC236}">
                <a16:creationId xmlns="" xmlns:a16="http://schemas.microsoft.com/office/drawing/2014/main" id="{8E267798-5823-4E1C-8127-4C515DEF48B9}"/>
              </a:ext>
            </a:extLst>
          </p:cNvPr>
          <p:cNvSpPr>
            <a:spLocks noGrp="1"/>
          </p:cNvSpPr>
          <p:nvPr>
            <p:ph idx="1"/>
          </p:nvPr>
        </p:nvSpPr>
        <p:spPr>
          <a:xfrm>
            <a:off x="1591293" y="771895"/>
            <a:ext cx="10272156" cy="5759533"/>
          </a:xfrm>
        </p:spPr>
        <p:txBody>
          <a:bodyPr>
            <a:normAutofit/>
          </a:bodyPr>
          <a:lstStyle/>
          <a:p>
            <a:pPr marL="0" indent="0" algn="just">
              <a:buNone/>
            </a:pPr>
            <a:r>
              <a:rPr lang="en-US" sz="2400" b="1" u="sng" dirty="0">
                <a:latin typeface="Antique Olive" pitchFamily="34" charset="0"/>
              </a:rPr>
              <a:t>SAMPLING AND CRITERIA FOR CONFORMITY</a:t>
            </a:r>
          </a:p>
          <a:p>
            <a:pPr marL="0" indent="0">
              <a:buNone/>
            </a:pPr>
            <a:r>
              <a:rPr lang="en-IN" sz="2400" dirty="0">
                <a:latin typeface="Antique Olive" pitchFamily="34" charset="0"/>
              </a:rPr>
              <a:t> </a:t>
            </a:r>
            <a:r>
              <a:rPr lang="en-IN" sz="2400" b="1" u="sng" dirty="0">
                <a:latin typeface="Antique Olive" pitchFamily="34" charset="0"/>
              </a:rPr>
              <a:t>Lot</a:t>
            </a:r>
          </a:p>
          <a:p>
            <a:pPr marL="0" indent="0"/>
            <a:r>
              <a:rPr lang="en-US" sz="2400" dirty="0">
                <a:latin typeface="Antique Olive" pitchFamily="34" charset="0"/>
              </a:rPr>
              <a:t>In any consignment, all the shutters of the same type and manufactured under similar conditions of production shall be grouped together to constitute a lot. </a:t>
            </a:r>
          </a:p>
          <a:p>
            <a:pPr marL="0" indent="0">
              <a:buNone/>
            </a:pPr>
            <a:r>
              <a:rPr lang="en-IN" sz="2400" b="1" u="sng" dirty="0">
                <a:latin typeface="Antique Olive" pitchFamily="34" charset="0"/>
              </a:rPr>
              <a:t>Sample Size</a:t>
            </a:r>
          </a:p>
          <a:p>
            <a:pPr marL="0" indent="0"/>
            <a:r>
              <a:rPr lang="en-US" sz="2400" dirty="0">
                <a:latin typeface="Antique Olive" pitchFamily="34" charset="0"/>
              </a:rPr>
              <a:t>The number of specimens to be taken for testing of shutters for dimensions and squareness, flatness, and local planeness shall be in accordance with col 2 of Table 4.</a:t>
            </a:r>
          </a:p>
          <a:p>
            <a:pPr marL="0" indent="0"/>
            <a:r>
              <a:rPr lang="en-US" sz="2400" dirty="0">
                <a:latin typeface="Antique Olive" pitchFamily="34" charset="0"/>
              </a:rPr>
              <a:t>For knife test, glue adhesion test, slamming test and end immersion test the number of shutters shall be as per col 4 of Table 4.</a:t>
            </a:r>
          </a:p>
          <a:p>
            <a:pPr marL="0" indent="0">
              <a:buNone/>
            </a:pPr>
            <a:endParaRPr lang="en-US" sz="2400" b="1" u="sng" dirty="0">
              <a:latin typeface="Antique Olive" pitchFamily="34" charset="0"/>
            </a:endParaRPr>
          </a:p>
          <a:p>
            <a:pPr marL="0" indent="0">
              <a:buNone/>
            </a:pPr>
            <a:endParaRPr lang="en-IN" b="1" u="sng"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50</a:t>
            </a:fld>
            <a:endParaRPr lang="en-IN"/>
          </a:p>
        </p:txBody>
      </p:sp>
    </p:spTree>
    <p:extLst>
      <p:ext uri="{BB962C8B-B14F-4D97-AF65-F5344CB8AC3E}">
        <p14:creationId xmlns="" xmlns:p14="http://schemas.microsoft.com/office/powerpoint/2010/main" val="2097834384"/>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50A35F-D244-485E-A880-7A844189BE4C}"/>
              </a:ext>
            </a:extLst>
          </p:cNvPr>
          <p:cNvSpPr>
            <a:spLocks noGrp="1"/>
          </p:cNvSpPr>
          <p:nvPr>
            <p:ph type="title"/>
          </p:nvPr>
        </p:nvSpPr>
        <p:spPr>
          <a:xfrm>
            <a:off x="918099" y="204185"/>
            <a:ext cx="10515600" cy="653773"/>
          </a:xfrm>
        </p:spPr>
        <p:txBody>
          <a:bodyPr>
            <a:noAutofit/>
          </a:bodyPr>
          <a:lstStyle/>
          <a:p>
            <a:pPr algn="ctr"/>
            <a:r>
              <a:rPr lang="en-IN" sz="4000" dirty="0">
                <a:solidFill>
                  <a:srgbClr val="0070C0"/>
                </a:solidFill>
                <a:latin typeface="Algerian" pitchFamily="82" charset="0"/>
              </a:rPr>
              <a:t>Tests on Flush Shutters</a:t>
            </a:r>
          </a:p>
        </p:txBody>
      </p:sp>
      <p:sp>
        <p:nvSpPr>
          <p:cNvPr id="3" name="Content Placeholder 2">
            <a:extLst>
              <a:ext uri="{FF2B5EF4-FFF2-40B4-BE49-F238E27FC236}">
                <a16:creationId xmlns="" xmlns:a16="http://schemas.microsoft.com/office/drawing/2014/main" id="{956C0067-32EB-48AD-9BF1-866B7C9135DE}"/>
              </a:ext>
            </a:extLst>
          </p:cNvPr>
          <p:cNvSpPr>
            <a:spLocks noGrp="1"/>
          </p:cNvSpPr>
          <p:nvPr>
            <p:ph idx="1"/>
          </p:nvPr>
        </p:nvSpPr>
        <p:spPr>
          <a:xfrm>
            <a:off x="852256" y="938151"/>
            <a:ext cx="10892901" cy="6039697"/>
          </a:xfrm>
        </p:spPr>
        <p:txBody>
          <a:bodyPr>
            <a:normAutofit/>
          </a:bodyPr>
          <a:lstStyle/>
          <a:p>
            <a:r>
              <a:rPr lang="en-US" sz="2400" dirty="0"/>
              <a:t>Table Sample Size and Criteria for Conformity (Clause 12.2.2) </a:t>
            </a:r>
          </a:p>
          <a:p>
            <a:pPr marL="0" indent="0">
              <a:buNone/>
            </a:pPr>
            <a:endParaRPr lang="en-US" dirty="0"/>
          </a:p>
          <a:p>
            <a:pPr marL="0" indent="0">
              <a:buNone/>
            </a:pPr>
            <a:endParaRPr lang="en-US" dirty="0"/>
          </a:p>
          <a:p>
            <a:pPr marL="0" indent="0">
              <a:buNone/>
            </a:pPr>
            <a:endParaRPr lang="en-US" dirty="0"/>
          </a:p>
          <a:p>
            <a:pPr marL="0" indent="0">
              <a:buNone/>
            </a:pPr>
            <a:endParaRPr lang="en-IN" dirty="0"/>
          </a:p>
        </p:txBody>
      </p:sp>
      <p:graphicFrame>
        <p:nvGraphicFramePr>
          <p:cNvPr id="4" name="Table 3">
            <a:extLst>
              <a:ext uri="{FF2B5EF4-FFF2-40B4-BE49-F238E27FC236}">
                <a16:creationId xmlns="" xmlns:a16="http://schemas.microsoft.com/office/drawing/2014/main" id="{65D121CE-14EF-4913-838B-710D976E51C0}"/>
              </a:ext>
            </a:extLst>
          </p:cNvPr>
          <p:cNvGraphicFramePr>
            <a:graphicFrameLocks noGrp="1"/>
          </p:cNvGraphicFramePr>
          <p:nvPr>
            <p:extLst>
              <p:ext uri="{D42A27DB-BD31-4B8C-83A1-F6EECF244321}">
                <p14:modId xmlns="" xmlns:p14="http://schemas.microsoft.com/office/powerpoint/2010/main" val="186426457"/>
              </p:ext>
            </p:extLst>
          </p:nvPr>
        </p:nvGraphicFramePr>
        <p:xfrm>
          <a:off x="2724459" y="1648703"/>
          <a:ext cx="5418668" cy="3408680"/>
        </p:xfrm>
        <a:graphic>
          <a:graphicData uri="http://schemas.openxmlformats.org/drawingml/2006/table">
            <a:tbl>
              <a:tblPr firstRow="1" bandRow="1">
                <a:tableStyleId>{3C2FFA5D-87B4-456A-9821-1D502468CF0F}</a:tableStyleId>
              </a:tblPr>
              <a:tblGrid>
                <a:gridCol w="1354667">
                  <a:extLst>
                    <a:ext uri="{9D8B030D-6E8A-4147-A177-3AD203B41FA5}">
                      <a16:colId xmlns="" xmlns:a16="http://schemas.microsoft.com/office/drawing/2014/main" val="675870576"/>
                    </a:ext>
                  </a:extLst>
                </a:gridCol>
                <a:gridCol w="1354667">
                  <a:extLst>
                    <a:ext uri="{9D8B030D-6E8A-4147-A177-3AD203B41FA5}">
                      <a16:colId xmlns="" xmlns:a16="http://schemas.microsoft.com/office/drawing/2014/main" val="1152279288"/>
                    </a:ext>
                  </a:extLst>
                </a:gridCol>
                <a:gridCol w="1354667">
                  <a:extLst>
                    <a:ext uri="{9D8B030D-6E8A-4147-A177-3AD203B41FA5}">
                      <a16:colId xmlns="" xmlns:a16="http://schemas.microsoft.com/office/drawing/2014/main" val="1477134175"/>
                    </a:ext>
                  </a:extLst>
                </a:gridCol>
                <a:gridCol w="1354667">
                  <a:extLst>
                    <a:ext uri="{9D8B030D-6E8A-4147-A177-3AD203B41FA5}">
                      <a16:colId xmlns="" xmlns:a16="http://schemas.microsoft.com/office/drawing/2014/main" val="1510940962"/>
                    </a:ext>
                  </a:extLst>
                </a:gridCol>
              </a:tblGrid>
              <a:tr h="370840">
                <a:tc>
                  <a:txBody>
                    <a:bodyPr/>
                    <a:lstStyle/>
                    <a:p>
                      <a:r>
                        <a:rPr lang="en-IN" dirty="0"/>
                        <a:t>Lot size</a:t>
                      </a:r>
                    </a:p>
                  </a:txBody>
                  <a:tcPr/>
                </a:tc>
                <a:tc>
                  <a:txBody>
                    <a:bodyPr/>
                    <a:lstStyle/>
                    <a:p>
                      <a:r>
                        <a:rPr lang="en-IN" dirty="0"/>
                        <a:t>Sample size defective</a:t>
                      </a:r>
                    </a:p>
                  </a:txBody>
                  <a:tcPr/>
                </a:tc>
                <a:tc>
                  <a:txBody>
                    <a:bodyPr/>
                    <a:lstStyle/>
                    <a:p>
                      <a:r>
                        <a:rPr lang="en-IN" dirty="0"/>
                        <a:t>Permissible  no of</a:t>
                      </a:r>
                    </a:p>
                  </a:txBody>
                  <a:tcPr/>
                </a:tc>
                <a:tc>
                  <a:txBody>
                    <a:bodyPr/>
                    <a:lstStyle/>
                    <a:p>
                      <a:r>
                        <a:rPr lang="en-IN" dirty="0"/>
                        <a:t>Sub sample size</a:t>
                      </a:r>
                    </a:p>
                  </a:txBody>
                  <a:tcPr/>
                </a:tc>
                <a:extLst>
                  <a:ext uri="{0D108BD9-81ED-4DB2-BD59-A6C34878D82A}">
                    <a16:rowId xmlns="" xmlns:a16="http://schemas.microsoft.com/office/drawing/2014/main" val="320830430"/>
                  </a:ext>
                </a:extLst>
              </a:tr>
              <a:tr h="370840">
                <a:tc>
                  <a:txBody>
                    <a:bodyPr/>
                    <a:lstStyle/>
                    <a:p>
                      <a:r>
                        <a:rPr lang="en-IN" dirty="0"/>
                        <a:t>26-50</a:t>
                      </a:r>
                    </a:p>
                  </a:txBody>
                  <a:tcPr/>
                </a:tc>
                <a:tc>
                  <a:txBody>
                    <a:bodyPr/>
                    <a:lstStyle/>
                    <a:p>
                      <a:r>
                        <a:rPr lang="en-IN" dirty="0"/>
                        <a:t>8</a:t>
                      </a:r>
                    </a:p>
                  </a:txBody>
                  <a:tcPr/>
                </a:tc>
                <a:tc>
                  <a:txBody>
                    <a:bodyPr/>
                    <a:lstStyle/>
                    <a:p>
                      <a:r>
                        <a:rPr lang="en-IN" dirty="0"/>
                        <a:t>0</a:t>
                      </a:r>
                    </a:p>
                  </a:txBody>
                  <a:tcPr/>
                </a:tc>
                <a:tc>
                  <a:txBody>
                    <a:bodyPr/>
                    <a:lstStyle/>
                    <a:p>
                      <a:r>
                        <a:rPr lang="en-IN" dirty="0"/>
                        <a:t>1</a:t>
                      </a:r>
                    </a:p>
                  </a:txBody>
                  <a:tcPr/>
                </a:tc>
                <a:extLst>
                  <a:ext uri="{0D108BD9-81ED-4DB2-BD59-A6C34878D82A}">
                    <a16:rowId xmlns="" xmlns:a16="http://schemas.microsoft.com/office/drawing/2014/main" val="2592974886"/>
                  </a:ext>
                </a:extLst>
              </a:tr>
              <a:tr h="370840">
                <a:tc>
                  <a:txBody>
                    <a:bodyPr/>
                    <a:lstStyle/>
                    <a:p>
                      <a:r>
                        <a:rPr lang="en-IN" dirty="0"/>
                        <a:t>51 to 100</a:t>
                      </a:r>
                    </a:p>
                  </a:txBody>
                  <a:tcPr/>
                </a:tc>
                <a:tc>
                  <a:txBody>
                    <a:bodyPr/>
                    <a:lstStyle/>
                    <a:p>
                      <a:r>
                        <a:rPr lang="en-IN" dirty="0"/>
                        <a:t>13</a:t>
                      </a:r>
                    </a:p>
                  </a:txBody>
                  <a:tcPr/>
                </a:tc>
                <a:tc>
                  <a:txBody>
                    <a:bodyPr/>
                    <a:lstStyle/>
                    <a:p>
                      <a:r>
                        <a:rPr lang="en-IN" dirty="0"/>
                        <a:t>1</a:t>
                      </a:r>
                    </a:p>
                  </a:txBody>
                  <a:tcPr/>
                </a:tc>
                <a:tc>
                  <a:txBody>
                    <a:bodyPr/>
                    <a:lstStyle/>
                    <a:p>
                      <a:r>
                        <a:rPr lang="en-IN" dirty="0"/>
                        <a:t>2</a:t>
                      </a:r>
                    </a:p>
                  </a:txBody>
                  <a:tcPr/>
                </a:tc>
                <a:extLst>
                  <a:ext uri="{0D108BD9-81ED-4DB2-BD59-A6C34878D82A}">
                    <a16:rowId xmlns="" xmlns:a16="http://schemas.microsoft.com/office/drawing/2014/main" val="3589382220"/>
                  </a:ext>
                </a:extLst>
              </a:tr>
              <a:tr h="370840">
                <a:tc>
                  <a:txBody>
                    <a:bodyPr/>
                    <a:lstStyle/>
                    <a:p>
                      <a:r>
                        <a:rPr lang="en-IN" dirty="0"/>
                        <a:t>101 -150</a:t>
                      </a:r>
                    </a:p>
                  </a:txBody>
                  <a:tcPr/>
                </a:tc>
                <a:tc>
                  <a:txBody>
                    <a:bodyPr/>
                    <a:lstStyle/>
                    <a:p>
                      <a:r>
                        <a:rPr lang="en-IN" dirty="0"/>
                        <a:t>20</a:t>
                      </a:r>
                    </a:p>
                  </a:txBody>
                  <a:tcPr/>
                </a:tc>
                <a:tc>
                  <a:txBody>
                    <a:bodyPr/>
                    <a:lstStyle/>
                    <a:p>
                      <a:r>
                        <a:rPr lang="en-IN" dirty="0"/>
                        <a:t>1</a:t>
                      </a:r>
                    </a:p>
                  </a:txBody>
                  <a:tcPr/>
                </a:tc>
                <a:tc>
                  <a:txBody>
                    <a:bodyPr/>
                    <a:lstStyle/>
                    <a:p>
                      <a:r>
                        <a:rPr lang="en-IN" dirty="0"/>
                        <a:t>2</a:t>
                      </a:r>
                    </a:p>
                  </a:txBody>
                  <a:tcPr/>
                </a:tc>
                <a:extLst>
                  <a:ext uri="{0D108BD9-81ED-4DB2-BD59-A6C34878D82A}">
                    <a16:rowId xmlns="" xmlns:a16="http://schemas.microsoft.com/office/drawing/2014/main" val="2105765542"/>
                  </a:ext>
                </a:extLst>
              </a:tr>
              <a:tr h="370840">
                <a:tc>
                  <a:txBody>
                    <a:bodyPr/>
                    <a:lstStyle/>
                    <a:p>
                      <a:r>
                        <a:rPr lang="en-IN" dirty="0"/>
                        <a:t>151-300</a:t>
                      </a:r>
                    </a:p>
                  </a:txBody>
                  <a:tcPr/>
                </a:tc>
                <a:tc>
                  <a:txBody>
                    <a:bodyPr/>
                    <a:lstStyle/>
                    <a:p>
                      <a:r>
                        <a:rPr lang="en-IN" dirty="0"/>
                        <a:t>32</a:t>
                      </a:r>
                    </a:p>
                  </a:txBody>
                  <a:tcPr/>
                </a:tc>
                <a:tc>
                  <a:txBody>
                    <a:bodyPr/>
                    <a:lstStyle/>
                    <a:p>
                      <a:r>
                        <a:rPr lang="en-IN" dirty="0"/>
                        <a:t>1</a:t>
                      </a:r>
                    </a:p>
                  </a:txBody>
                  <a:tcPr/>
                </a:tc>
                <a:tc>
                  <a:txBody>
                    <a:bodyPr/>
                    <a:lstStyle/>
                    <a:p>
                      <a:r>
                        <a:rPr lang="en-IN" dirty="0"/>
                        <a:t>3</a:t>
                      </a:r>
                    </a:p>
                  </a:txBody>
                  <a:tcPr/>
                </a:tc>
                <a:extLst>
                  <a:ext uri="{0D108BD9-81ED-4DB2-BD59-A6C34878D82A}">
                    <a16:rowId xmlns="" xmlns:a16="http://schemas.microsoft.com/office/drawing/2014/main" val="3460402506"/>
                  </a:ext>
                </a:extLst>
              </a:tr>
              <a:tr h="370840">
                <a:tc>
                  <a:txBody>
                    <a:bodyPr/>
                    <a:lstStyle/>
                    <a:p>
                      <a:r>
                        <a:rPr lang="en-IN" dirty="0"/>
                        <a:t>301-500</a:t>
                      </a:r>
                    </a:p>
                  </a:txBody>
                  <a:tcPr/>
                </a:tc>
                <a:tc>
                  <a:txBody>
                    <a:bodyPr/>
                    <a:lstStyle/>
                    <a:p>
                      <a:r>
                        <a:rPr lang="en-IN" dirty="0"/>
                        <a:t>50</a:t>
                      </a:r>
                    </a:p>
                  </a:txBody>
                  <a:tcPr/>
                </a:tc>
                <a:tc>
                  <a:txBody>
                    <a:bodyPr/>
                    <a:lstStyle/>
                    <a:p>
                      <a:r>
                        <a:rPr lang="en-IN" dirty="0"/>
                        <a:t>2</a:t>
                      </a:r>
                    </a:p>
                  </a:txBody>
                  <a:tcPr/>
                </a:tc>
                <a:tc>
                  <a:txBody>
                    <a:bodyPr/>
                    <a:lstStyle/>
                    <a:p>
                      <a:r>
                        <a:rPr lang="en-IN" dirty="0"/>
                        <a:t>4</a:t>
                      </a:r>
                    </a:p>
                  </a:txBody>
                  <a:tcPr/>
                </a:tc>
                <a:extLst>
                  <a:ext uri="{0D108BD9-81ED-4DB2-BD59-A6C34878D82A}">
                    <a16:rowId xmlns="" xmlns:a16="http://schemas.microsoft.com/office/drawing/2014/main" val="2226824579"/>
                  </a:ext>
                </a:extLst>
              </a:tr>
              <a:tr h="370840">
                <a:tc>
                  <a:txBody>
                    <a:bodyPr/>
                    <a:lstStyle/>
                    <a:p>
                      <a:r>
                        <a:rPr lang="en-IN" dirty="0"/>
                        <a:t>501 and above </a:t>
                      </a:r>
                    </a:p>
                  </a:txBody>
                  <a:tcPr/>
                </a:tc>
                <a:tc>
                  <a:txBody>
                    <a:bodyPr/>
                    <a:lstStyle/>
                    <a:p>
                      <a:r>
                        <a:rPr lang="en-IN" dirty="0"/>
                        <a:t>80</a:t>
                      </a:r>
                    </a:p>
                  </a:txBody>
                  <a:tcPr/>
                </a:tc>
                <a:tc>
                  <a:txBody>
                    <a:bodyPr/>
                    <a:lstStyle/>
                    <a:p>
                      <a:r>
                        <a:rPr lang="en-IN" dirty="0"/>
                        <a:t>2</a:t>
                      </a:r>
                    </a:p>
                  </a:txBody>
                  <a:tcPr/>
                </a:tc>
                <a:tc>
                  <a:txBody>
                    <a:bodyPr/>
                    <a:lstStyle/>
                    <a:p>
                      <a:r>
                        <a:rPr lang="en-IN" dirty="0"/>
                        <a:t>5</a:t>
                      </a:r>
                    </a:p>
                  </a:txBody>
                  <a:tcPr/>
                </a:tc>
                <a:extLst>
                  <a:ext uri="{0D108BD9-81ED-4DB2-BD59-A6C34878D82A}">
                    <a16:rowId xmlns="" xmlns:a16="http://schemas.microsoft.com/office/drawing/2014/main" val="3066752382"/>
                  </a:ext>
                </a:extLst>
              </a:tr>
            </a:tbl>
          </a:graphicData>
        </a:graphic>
      </p:graphicFrame>
      <p:sp>
        <p:nvSpPr>
          <p:cNvPr id="5" name="Rectangle 4">
            <a:extLst>
              <a:ext uri="{FF2B5EF4-FFF2-40B4-BE49-F238E27FC236}">
                <a16:creationId xmlns="" xmlns:a16="http://schemas.microsoft.com/office/drawing/2014/main" id="{31C281B0-E503-4009-96A7-0C8166E65D2F}"/>
              </a:ext>
            </a:extLst>
          </p:cNvPr>
          <p:cNvSpPr/>
          <p:nvPr/>
        </p:nvSpPr>
        <p:spPr>
          <a:xfrm>
            <a:off x="1035728" y="5255457"/>
            <a:ext cx="10376459" cy="1569660"/>
          </a:xfrm>
          <a:prstGeom prst="rect">
            <a:avLst/>
          </a:prstGeom>
        </p:spPr>
        <p:txBody>
          <a:bodyPr wrap="square">
            <a:spAutoFit/>
          </a:bodyPr>
          <a:lstStyle/>
          <a:p>
            <a:r>
              <a:rPr lang="en-US" sz="2400" dirty="0">
                <a:latin typeface="Antique Olive" pitchFamily="34" charset="0"/>
              </a:rPr>
              <a:t>Criteria for Conformity The lot shall be declared as conforming to the requirements of the standard when the number of defective samples does not exceed the permissible number given In col 3 of Table 4. </a:t>
            </a:r>
            <a:endParaRPr lang="en-IN" sz="2400" dirty="0">
              <a:latin typeface="Antique Olive" pitchFamily="34" charset="0"/>
            </a:endParaRPr>
          </a:p>
        </p:txBody>
      </p:sp>
      <p:sp>
        <p:nvSpPr>
          <p:cNvPr id="7" name="Slide Number Placeholder 6"/>
          <p:cNvSpPr>
            <a:spLocks noGrp="1"/>
          </p:cNvSpPr>
          <p:nvPr>
            <p:ph type="sldNum" sz="quarter" idx="12"/>
          </p:nvPr>
        </p:nvSpPr>
        <p:spPr/>
        <p:txBody>
          <a:bodyPr/>
          <a:lstStyle/>
          <a:p>
            <a:fld id="{443F5EDB-AB29-4AB1-A9D2-31D60AE98814}" type="slidenum">
              <a:rPr lang="en-IN" smtClean="0"/>
              <a:pPr/>
              <a:t>51</a:t>
            </a:fld>
            <a:endParaRPr lang="en-IN"/>
          </a:p>
        </p:txBody>
      </p:sp>
    </p:spTree>
    <p:extLst>
      <p:ext uri="{BB962C8B-B14F-4D97-AF65-F5344CB8AC3E}">
        <p14:creationId xmlns="" xmlns:p14="http://schemas.microsoft.com/office/powerpoint/2010/main" val="675423157"/>
      </p:ext>
    </p:extLst>
  </p:cSld>
  <p:clrMapOvr>
    <a:masterClrMapping/>
  </p:clrMapOvr>
  <p:transition spd="med" advTm="25000">
    <p:sndAc>
      <p:stSnd>
        <p:snd r:embed="rId3" name="bomb.wav" builtIn="1"/>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F9FC335-80BA-4BFB-AA41-D35A188B5FD3}"/>
              </a:ext>
            </a:extLst>
          </p:cNvPr>
          <p:cNvSpPr>
            <a:spLocks noGrp="1"/>
          </p:cNvSpPr>
          <p:nvPr>
            <p:ph idx="1"/>
          </p:nvPr>
        </p:nvSpPr>
        <p:spPr>
          <a:xfrm>
            <a:off x="1603169" y="1472539"/>
            <a:ext cx="9975273" cy="5023263"/>
          </a:xfrm>
        </p:spPr>
        <p:txBody>
          <a:bodyPr>
            <a:normAutofit/>
          </a:bodyPr>
          <a:lstStyle/>
          <a:p>
            <a:pPr>
              <a:lnSpc>
                <a:spcPct val="150000"/>
              </a:lnSpc>
            </a:pPr>
            <a:r>
              <a:rPr lang="en-US" sz="2800" dirty="0">
                <a:latin typeface="Antique Olive" pitchFamily="34" charset="0"/>
              </a:rPr>
              <a:t>Choose a flush door at random. Check that there is no bend or twist.</a:t>
            </a:r>
            <a:endParaRPr lang="en-IN" sz="2800" dirty="0">
              <a:latin typeface="Antique Olive" pitchFamily="34" charset="0"/>
            </a:endParaRPr>
          </a:p>
          <a:p>
            <a:pPr>
              <a:lnSpc>
                <a:spcPct val="150000"/>
              </a:lnSpc>
            </a:pPr>
            <a:r>
              <a:rPr lang="en-US" sz="2800" dirty="0">
                <a:latin typeface="Antique Olive" pitchFamily="34" charset="0"/>
              </a:rPr>
              <a:t>Place the shutters on flat face, on raised block pillars with no other support for 24 hours. Check for any bends. A good quality shutter will not bend.</a:t>
            </a:r>
            <a:endParaRPr lang="en-IN" sz="2800" dirty="0">
              <a:latin typeface="Antique Olive" pitchFamily="34" charset="0"/>
            </a:endParaRPr>
          </a:p>
          <a:p>
            <a:endParaRPr lang="en-IN" sz="2800" dirty="0">
              <a:latin typeface="Antique Olive" pitchFamily="34" charset="0"/>
            </a:endParaRPr>
          </a:p>
        </p:txBody>
      </p:sp>
      <p:sp>
        <p:nvSpPr>
          <p:cNvPr id="3" name="Title 2">
            <a:extLst>
              <a:ext uri="{FF2B5EF4-FFF2-40B4-BE49-F238E27FC236}">
                <a16:creationId xmlns="" xmlns:a16="http://schemas.microsoft.com/office/drawing/2014/main" id="{969FE37E-8C5D-48B9-9166-3A9ECA9CC18F}"/>
              </a:ext>
            </a:extLst>
          </p:cNvPr>
          <p:cNvSpPr>
            <a:spLocks noGrp="1"/>
          </p:cNvSpPr>
          <p:nvPr>
            <p:ph type="title"/>
          </p:nvPr>
        </p:nvSpPr>
        <p:spPr>
          <a:xfrm>
            <a:off x="2497922" y="220349"/>
            <a:ext cx="8911687" cy="1280890"/>
          </a:xfrm>
        </p:spPr>
        <p:txBody>
          <a:bodyPr>
            <a:normAutofit fontScale="90000"/>
          </a:bodyPr>
          <a:lstStyle/>
          <a:p>
            <a:pPr algn="ctr"/>
            <a:r>
              <a:rPr lang="en-US" sz="4400" dirty="0" smtClean="0">
                <a:solidFill>
                  <a:srgbClr val="00B0F0"/>
                </a:solidFill>
                <a:effectLst/>
                <a:latin typeface="Algerian" pitchFamily="82" charset="0"/>
              </a:rPr>
              <a:t>Flush </a:t>
            </a:r>
            <a:r>
              <a:rPr lang="en-US" sz="4400" dirty="0">
                <a:solidFill>
                  <a:srgbClr val="00B0F0"/>
                </a:solidFill>
                <a:effectLst/>
                <a:latin typeface="Algerian" pitchFamily="82" charset="0"/>
              </a:rPr>
              <a:t>Doors</a:t>
            </a:r>
            <a:r>
              <a:rPr lang="en-IN" sz="4400" dirty="0">
                <a:solidFill>
                  <a:srgbClr val="00B0F0"/>
                </a:solidFill>
                <a:effectLst/>
                <a:latin typeface="Algerian" pitchFamily="82" charset="0"/>
              </a:rPr>
              <a:t/>
            </a:r>
            <a:br>
              <a:rPr lang="en-IN" sz="4400" dirty="0">
                <a:solidFill>
                  <a:srgbClr val="00B0F0"/>
                </a:solidFill>
                <a:effectLst/>
                <a:latin typeface="Algerian" pitchFamily="82" charset="0"/>
              </a:rPr>
            </a:br>
            <a:r>
              <a:rPr lang="en-US" sz="4400" dirty="0">
                <a:solidFill>
                  <a:srgbClr val="00B0F0"/>
                </a:solidFill>
                <a:effectLst/>
                <a:latin typeface="Algerian" pitchFamily="82" charset="0"/>
              </a:rPr>
              <a:t> </a:t>
            </a:r>
            <a:r>
              <a:rPr lang="en-US" sz="4400" u="sng" dirty="0">
                <a:solidFill>
                  <a:srgbClr val="00B0F0"/>
                </a:solidFill>
                <a:effectLst/>
                <a:latin typeface="Algerian" pitchFamily="82" charset="0"/>
              </a:rPr>
              <a:t>Test for Bending:-</a:t>
            </a:r>
            <a:r>
              <a:rPr lang="en-IN" sz="4400" dirty="0">
                <a:solidFill>
                  <a:srgbClr val="00B0F0"/>
                </a:solidFill>
                <a:effectLst/>
                <a:latin typeface="Algerian" pitchFamily="82" charset="0"/>
              </a:rPr>
              <a:t/>
            </a:r>
            <a:br>
              <a:rPr lang="en-IN" sz="4400" dirty="0">
                <a:solidFill>
                  <a:srgbClr val="00B0F0"/>
                </a:solidFill>
                <a:effectLst/>
                <a:latin typeface="Algerian" pitchFamily="82" charset="0"/>
              </a:rPr>
            </a:br>
            <a:endParaRPr lang="en-IN" sz="4400" dirty="0">
              <a:solidFill>
                <a:srgbClr val="00B0F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52</a:t>
            </a:fld>
            <a:endParaRPr lang="en-IN"/>
          </a:p>
        </p:txBody>
      </p:sp>
    </p:spTree>
    <p:extLst>
      <p:ext uri="{BB962C8B-B14F-4D97-AF65-F5344CB8AC3E}">
        <p14:creationId xmlns="" xmlns:p14="http://schemas.microsoft.com/office/powerpoint/2010/main" val="1138989115"/>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4A84B42-426F-445F-9834-78EABD9B5EDA}"/>
              </a:ext>
            </a:extLst>
          </p:cNvPr>
          <p:cNvSpPr>
            <a:spLocks noGrp="1"/>
          </p:cNvSpPr>
          <p:nvPr>
            <p:ph idx="1"/>
          </p:nvPr>
        </p:nvSpPr>
        <p:spPr>
          <a:xfrm>
            <a:off x="1306286" y="795647"/>
            <a:ext cx="10497787" cy="5913911"/>
          </a:xfrm>
        </p:spPr>
        <p:txBody>
          <a:bodyPr>
            <a:normAutofit fontScale="55000" lnSpcReduction="20000"/>
          </a:bodyPr>
          <a:lstStyle/>
          <a:p>
            <a:pPr lvl="0">
              <a:lnSpc>
                <a:spcPct val="160000"/>
              </a:lnSpc>
            </a:pPr>
            <a:r>
              <a:rPr lang="en-US" sz="4400" dirty="0">
                <a:latin typeface="Antique Olive" pitchFamily="34" charset="0"/>
              </a:rPr>
              <a:t>Size of the flush door shutter.</a:t>
            </a:r>
            <a:endParaRPr lang="en-IN" sz="4400" dirty="0">
              <a:latin typeface="Antique Olive" pitchFamily="34" charset="0"/>
            </a:endParaRPr>
          </a:p>
          <a:p>
            <a:pPr lvl="0">
              <a:lnSpc>
                <a:spcPct val="160000"/>
              </a:lnSpc>
            </a:pPr>
            <a:r>
              <a:rPr lang="en-US" sz="4400" dirty="0">
                <a:latin typeface="Antique Olive" pitchFamily="34" charset="0"/>
              </a:rPr>
              <a:t>Make and the brand of the flush door with ISI mark.</a:t>
            </a:r>
            <a:endParaRPr lang="en-IN" sz="4400" dirty="0">
              <a:latin typeface="Antique Olive" pitchFamily="34" charset="0"/>
            </a:endParaRPr>
          </a:p>
          <a:p>
            <a:pPr lvl="0">
              <a:lnSpc>
                <a:spcPct val="160000"/>
              </a:lnSpc>
            </a:pPr>
            <a:r>
              <a:rPr lang="en-US" sz="4400" dirty="0">
                <a:latin typeface="Antique Olive" pitchFamily="34" charset="0"/>
              </a:rPr>
              <a:t>Thickness of the flush door shutter.</a:t>
            </a:r>
            <a:endParaRPr lang="en-IN" sz="4400" dirty="0">
              <a:latin typeface="Antique Olive" pitchFamily="34" charset="0"/>
            </a:endParaRPr>
          </a:p>
          <a:p>
            <a:pPr lvl="0">
              <a:lnSpc>
                <a:spcPct val="160000"/>
              </a:lnSpc>
            </a:pPr>
            <a:r>
              <a:rPr lang="en-US" sz="4400" dirty="0">
                <a:latin typeface="Antique Olive" pitchFamily="34" charset="0"/>
              </a:rPr>
              <a:t>Stiles and rails for frame – cum – lipping.</a:t>
            </a:r>
            <a:endParaRPr lang="en-IN" sz="4400" dirty="0">
              <a:latin typeface="Antique Olive" pitchFamily="34" charset="0"/>
            </a:endParaRPr>
          </a:p>
          <a:p>
            <a:pPr lvl="0">
              <a:lnSpc>
                <a:spcPct val="160000"/>
              </a:lnSpc>
            </a:pPr>
            <a:r>
              <a:rPr lang="en-US" sz="4400" dirty="0">
                <a:latin typeface="Antique Olive" pitchFamily="34" charset="0"/>
              </a:rPr>
              <a:t>Straightness and uniformity of surface.</a:t>
            </a:r>
            <a:endParaRPr lang="en-IN" sz="4400" dirty="0">
              <a:latin typeface="Antique Olive" pitchFamily="34" charset="0"/>
            </a:endParaRPr>
          </a:p>
          <a:p>
            <a:pPr lvl="0">
              <a:lnSpc>
                <a:spcPct val="160000"/>
              </a:lnSpc>
            </a:pPr>
            <a:r>
              <a:rPr lang="en-US" sz="4400" dirty="0">
                <a:latin typeface="Antique Olive" pitchFamily="34" charset="0"/>
              </a:rPr>
              <a:t>Smooth finishing of edges.</a:t>
            </a:r>
            <a:endParaRPr lang="en-IN" sz="4400" dirty="0">
              <a:latin typeface="Antique Olive" pitchFamily="34" charset="0"/>
            </a:endParaRPr>
          </a:p>
          <a:p>
            <a:pPr lvl="0">
              <a:lnSpc>
                <a:spcPct val="160000"/>
              </a:lnSpc>
            </a:pPr>
            <a:r>
              <a:rPr lang="en-US" sz="4400" dirty="0">
                <a:latin typeface="Antique Olive" pitchFamily="34" charset="0"/>
              </a:rPr>
              <a:t>Whether hot pressed/manually pressed.</a:t>
            </a:r>
            <a:endParaRPr lang="en-IN" sz="4400" dirty="0">
              <a:latin typeface="Antique Olive" pitchFamily="34" charset="0"/>
            </a:endParaRPr>
          </a:p>
          <a:p>
            <a:pPr lvl="0">
              <a:lnSpc>
                <a:spcPct val="160000"/>
              </a:lnSpc>
            </a:pPr>
            <a:r>
              <a:rPr lang="en-US" sz="4400" dirty="0">
                <a:latin typeface="Antique Olive" pitchFamily="34" charset="0"/>
              </a:rPr>
              <a:t>Classification of flush door bonding resin, BWP etc.</a:t>
            </a:r>
            <a:endParaRPr lang="en-IN" sz="4400" dirty="0">
              <a:latin typeface="Antique Olive" pitchFamily="34" charset="0"/>
            </a:endParaRPr>
          </a:p>
          <a:p>
            <a:pPr lvl="0">
              <a:lnSpc>
                <a:spcPct val="160000"/>
              </a:lnSpc>
            </a:pPr>
            <a:r>
              <a:rPr lang="en-US" sz="4400" dirty="0">
                <a:latin typeface="Antique Olive" pitchFamily="34" charset="0"/>
              </a:rPr>
              <a:t>Marking for lock rails.</a:t>
            </a:r>
            <a:endParaRPr lang="en-IN" sz="4400" dirty="0">
              <a:latin typeface="Antique Olive" pitchFamily="34" charset="0"/>
            </a:endParaRPr>
          </a:p>
          <a:p>
            <a:endParaRPr lang="en-IN" dirty="0"/>
          </a:p>
        </p:txBody>
      </p:sp>
      <p:sp>
        <p:nvSpPr>
          <p:cNvPr id="3" name="Title 2">
            <a:extLst>
              <a:ext uri="{FF2B5EF4-FFF2-40B4-BE49-F238E27FC236}">
                <a16:creationId xmlns="" xmlns:a16="http://schemas.microsoft.com/office/drawing/2014/main" id="{F7B6762C-3891-4396-AB7D-D0716CA2CE69}"/>
              </a:ext>
            </a:extLst>
          </p:cNvPr>
          <p:cNvSpPr>
            <a:spLocks noGrp="1"/>
          </p:cNvSpPr>
          <p:nvPr>
            <p:ph type="title"/>
          </p:nvPr>
        </p:nvSpPr>
        <p:spPr>
          <a:xfrm>
            <a:off x="498764" y="100613"/>
            <a:ext cx="11693235" cy="623782"/>
          </a:xfrm>
        </p:spPr>
        <p:txBody>
          <a:bodyPr>
            <a:noAutofit/>
          </a:bodyPr>
          <a:lstStyle/>
          <a:p>
            <a:pPr algn="ctr"/>
            <a:r>
              <a:rPr lang="en-US" sz="4000" dirty="0">
                <a:solidFill>
                  <a:srgbClr val="0070C0"/>
                </a:solidFill>
                <a:latin typeface="Algerian" pitchFamily="82" charset="0"/>
              </a:rPr>
              <a:t>POINTS TO BE CHECKED IN FLUSH </a:t>
            </a:r>
            <a:r>
              <a:rPr lang="en-US" sz="4000" dirty="0" smtClean="0">
                <a:solidFill>
                  <a:srgbClr val="0070C0"/>
                </a:solidFill>
                <a:latin typeface="Algerian" pitchFamily="82" charset="0"/>
              </a:rPr>
              <a:t>DOOR SHUTTER</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53</a:t>
            </a:fld>
            <a:endParaRPr lang="en-IN" dirty="0"/>
          </a:p>
        </p:txBody>
      </p:sp>
    </p:spTree>
    <p:extLst>
      <p:ext uri="{BB962C8B-B14F-4D97-AF65-F5344CB8AC3E}">
        <p14:creationId xmlns="" xmlns:p14="http://schemas.microsoft.com/office/powerpoint/2010/main" val="933325790"/>
      </p:ext>
    </p:extLst>
  </p:cSld>
  <p:clrMapOvr>
    <a:masterClrMapping/>
  </p:clrMapOvr>
  <p:transition spd="med" advTm="25000">
    <p:sndAc>
      <p:stSnd>
        <p:snd r:embed="rId2" name="bomb.wav" builtIn="1"/>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744200-3826-45FE-8C65-D37D04F63940}"/>
              </a:ext>
            </a:extLst>
          </p:cNvPr>
          <p:cNvSpPr>
            <a:spLocks noGrp="1"/>
          </p:cNvSpPr>
          <p:nvPr>
            <p:ph type="title"/>
          </p:nvPr>
        </p:nvSpPr>
        <p:spPr>
          <a:xfrm>
            <a:off x="950612" y="0"/>
            <a:ext cx="10515600" cy="1325563"/>
          </a:xfrm>
        </p:spPr>
        <p:txBody>
          <a:bodyPr>
            <a:normAutofit/>
          </a:bodyPr>
          <a:lstStyle/>
          <a:p>
            <a:pPr algn="ctr"/>
            <a:r>
              <a:rPr lang="en-US" sz="4000" b="1" dirty="0">
                <a:solidFill>
                  <a:srgbClr val="0070C0"/>
                </a:solidFill>
                <a:latin typeface="Algerian" panose="04020705040A02060702" pitchFamily="82" charset="0"/>
              </a:rPr>
              <a:t>Providing Door of size 0.90 x 2.00m     for Bed Room Door</a:t>
            </a:r>
            <a:endParaRPr lang="en-IN" sz="4000" b="1" dirty="0">
              <a:solidFill>
                <a:srgbClr val="0070C0"/>
              </a:solidFill>
              <a:latin typeface="Algerian" panose="04020705040A02060702" pitchFamily="82" charset="0"/>
            </a:endParaRPr>
          </a:p>
        </p:txBody>
      </p:sp>
      <p:sp>
        <p:nvSpPr>
          <p:cNvPr id="3" name="Content Placeholder 2">
            <a:extLst>
              <a:ext uri="{FF2B5EF4-FFF2-40B4-BE49-F238E27FC236}">
                <a16:creationId xmlns="" xmlns:a16="http://schemas.microsoft.com/office/drawing/2014/main" id="{C0963F09-E31F-41AC-9967-7B9D52D92237}"/>
              </a:ext>
            </a:extLst>
          </p:cNvPr>
          <p:cNvSpPr>
            <a:spLocks noGrp="1"/>
          </p:cNvSpPr>
          <p:nvPr>
            <p:ph idx="1"/>
          </p:nvPr>
        </p:nvSpPr>
        <p:spPr>
          <a:xfrm>
            <a:off x="760021" y="1128156"/>
            <a:ext cx="11431979" cy="5486400"/>
          </a:xfrm>
        </p:spPr>
        <p:txBody>
          <a:bodyPr>
            <a:noAutofit/>
          </a:bodyPr>
          <a:lstStyle/>
          <a:p>
            <a:pPr marL="0" indent="0"/>
            <a:r>
              <a:rPr lang="en-US" sz="2400" dirty="0" smtClean="0">
                <a:latin typeface="Antique Olive" pitchFamily="34" charset="0"/>
              </a:rPr>
              <a:t>Door </a:t>
            </a:r>
            <a:r>
              <a:rPr lang="en-US" sz="2400" dirty="0">
                <a:latin typeface="Antique Olive" pitchFamily="34" charset="0"/>
              </a:rPr>
              <a:t>Frames fabricated from sections made of galvanized Steel powder coated (base steel as per IS-513, galvanized as per IS-277 with zinc of 120 grams/square meter), the factory made section are powder coated with pure polyester powder of 50-60 microns thick with total coated thickness of 1.25mm, size of Door Frame section of 105x60mm with a rebate of 30 mm to accommodate 30mm thick Door Shutter with groove to insert gasket in the frame section, frame section filled with polyurethane foam, cut to length and joined by way of welding each frame provided with  </a:t>
            </a:r>
            <a:endParaRPr lang="en-US" sz="2400" dirty="0" smtClean="0">
              <a:latin typeface="Antique Olive" pitchFamily="34" charset="0"/>
            </a:endParaRPr>
          </a:p>
          <a:p>
            <a:pPr marL="0" indent="0"/>
            <a:r>
              <a:rPr lang="en-US" sz="2400" dirty="0" smtClean="0">
                <a:latin typeface="Antique Olive" pitchFamily="34" charset="0"/>
              </a:rPr>
              <a:t> </a:t>
            </a:r>
            <a:r>
              <a:rPr lang="en-US" sz="2400" dirty="0">
                <a:latin typeface="Antique Olive" pitchFamily="34" charset="0"/>
              </a:rPr>
              <a:t>(a) 2mm thick MS powder coated butt hinges of 150 mm long - 3 Nos for Single Shutter, 6 Nos., for double </a:t>
            </a:r>
            <a:r>
              <a:rPr lang="en-US" sz="2400" dirty="0" smtClean="0">
                <a:latin typeface="Antique Olive" pitchFamily="34" charset="0"/>
              </a:rPr>
              <a:t>shutter</a:t>
            </a:r>
          </a:p>
          <a:p>
            <a:pPr marL="0" indent="0"/>
            <a:r>
              <a:rPr lang="en-US" sz="2400" dirty="0" smtClean="0">
                <a:latin typeface="Antique Olive" pitchFamily="34" charset="0"/>
              </a:rPr>
              <a:t> </a:t>
            </a:r>
            <a:r>
              <a:rPr lang="en-US" sz="2400" dirty="0">
                <a:latin typeface="Antique Olive" pitchFamily="34" charset="0"/>
              </a:rPr>
              <a:t>(b) CRCA  electroplates stiffeners of 6 Nos - 3 in each </a:t>
            </a:r>
            <a:r>
              <a:rPr lang="en-US" sz="2400" dirty="0" smtClean="0">
                <a:latin typeface="Antique Olive" pitchFamily="34" charset="0"/>
              </a:rPr>
              <a:t>vertical</a:t>
            </a:r>
          </a:p>
          <a:p>
            <a:pPr marL="0" indent="0"/>
            <a:r>
              <a:rPr lang="en-US" sz="2400" dirty="0" smtClean="0">
                <a:latin typeface="Antique Olive" pitchFamily="34" charset="0"/>
              </a:rPr>
              <a:t> </a:t>
            </a:r>
            <a:r>
              <a:rPr lang="en-US" sz="2400" dirty="0">
                <a:latin typeface="Antique Olive" pitchFamily="34" charset="0"/>
              </a:rPr>
              <a:t>(c) 40mm x 200mm x 1.20mm hold fasts screwed to stiffeners - 6 Nos. with split end tail </a:t>
            </a:r>
            <a:endParaRPr lang="en-US" sz="2400" dirty="0" smtClean="0">
              <a:latin typeface="Antique Olive" pitchFamily="34" charset="0"/>
            </a:endParaRPr>
          </a:p>
          <a:p>
            <a:pPr marL="0" indent="0"/>
            <a:r>
              <a:rPr lang="en-US" sz="2400" dirty="0" smtClean="0">
                <a:latin typeface="Antique Olive" pitchFamily="34" charset="0"/>
              </a:rPr>
              <a:t>(</a:t>
            </a:r>
            <a:endParaRPr lang="en-IN" sz="24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54</a:t>
            </a:fld>
            <a:endParaRPr lang="en-IN"/>
          </a:p>
        </p:txBody>
      </p:sp>
    </p:spTree>
    <p:extLst>
      <p:ext uri="{BB962C8B-B14F-4D97-AF65-F5344CB8AC3E}">
        <p14:creationId xmlns="" xmlns:p14="http://schemas.microsoft.com/office/powerpoint/2010/main" val="1000922312"/>
      </p:ext>
    </p:extLst>
  </p:cSld>
  <p:clrMapOvr>
    <a:masterClrMapping/>
  </p:clrMapOvr>
  <p:transition spd="med" advTm="25000">
    <p:sndAc>
      <p:stSnd>
        <p:snd r:embed="rId2" name="bomb.wav" builtIn="1"/>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294" y="201881"/>
            <a:ext cx="9925194" cy="1318161"/>
          </a:xfrm>
        </p:spPr>
        <p:txBody>
          <a:bodyPr>
            <a:noAutofit/>
          </a:bodyPr>
          <a:lstStyle/>
          <a:p>
            <a:pPr algn="ctr"/>
            <a:r>
              <a:rPr lang="en-US" sz="4000" b="1" dirty="0" smtClean="0">
                <a:solidFill>
                  <a:srgbClr val="0070C0"/>
                </a:solidFill>
                <a:latin typeface="Algerian" panose="04020705040A02060702" pitchFamily="82" charset="0"/>
              </a:rPr>
              <a:t>Providing Door of size 0.90 x 2.00m     for Bed Room Door</a:t>
            </a:r>
            <a:endParaRPr lang="en-US" sz="4000" dirty="0"/>
          </a:p>
        </p:txBody>
      </p:sp>
      <p:sp>
        <p:nvSpPr>
          <p:cNvPr id="3" name="Content Placeholder 2"/>
          <p:cNvSpPr>
            <a:spLocks noGrp="1"/>
          </p:cNvSpPr>
          <p:nvPr>
            <p:ph idx="1"/>
          </p:nvPr>
        </p:nvSpPr>
        <p:spPr>
          <a:xfrm>
            <a:off x="1068779" y="1235035"/>
            <a:ext cx="10830295" cy="5462648"/>
          </a:xfrm>
        </p:spPr>
        <p:txBody>
          <a:bodyPr>
            <a:noAutofit/>
          </a:bodyPr>
          <a:lstStyle/>
          <a:p>
            <a:r>
              <a:rPr lang="en-US" sz="2600" dirty="0" smtClean="0">
                <a:latin typeface="Antique Olive" pitchFamily="34" charset="0"/>
              </a:rPr>
              <a:t>(d) Nylon </a:t>
            </a:r>
            <a:r>
              <a:rPr lang="en-US" sz="2600" dirty="0" err="1" smtClean="0">
                <a:latin typeface="Antique Olive" pitchFamily="34" charset="0"/>
              </a:rPr>
              <a:t>Aldrops</a:t>
            </a:r>
            <a:r>
              <a:rPr lang="en-US" sz="2600" dirty="0" smtClean="0">
                <a:latin typeface="Antique Olive" pitchFamily="34" charset="0"/>
              </a:rPr>
              <a:t> Receiver - 1 No. for Single shutter frame</a:t>
            </a:r>
          </a:p>
          <a:p>
            <a:r>
              <a:rPr lang="en-US" sz="2600" dirty="0" smtClean="0">
                <a:latin typeface="Antique Olive" pitchFamily="34" charset="0"/>
              </a:rPr>
              <a:t>(e) Tie Rod - 1 No. and supplying and fixing of Single Leaf Flush Door Shutter Solid bond Wood black Board type with Commercial ply on both faces of 30mm thick  conforming to IS.2202 including cost of fixtures such as </a:t>
            </a:r>
          </a:p>
          <a:p>
            <a:r>
              <a:rPr lang="en-US" sz="2600" dirty="0" smtClean="0">
                <a:latin typeface="Antique Olive" pitchFamily="34" charset="0"/>
              </a:rPr>
              <a:t>(</a:t>
            </a:r>
            <a:r>
              <a:rPr lang="en-US" sz="2600" dirty="0" err="1" smtClean="0">
                <a:latin typeface="Antique Olive" pitchFamily="34" charset="0"/>
              </a:rPr>
              <a:t>i</a:t>
            </a:r>
            <a:r>
              <a:rPr lang="en-US" sz="2600" dirty="0" smtClean="0">
                <a:latin typeface="Antique Olive" pitchFamily="34" charset="0"/>
              </a:rPr>
              <a:t>) 2 Nos.-250mm long M.S. powder coated </a:t>
            </a:r>
            <a:r>
              <a:rPr lang="en-US" sz="2600" dirty="0" err="1" smtClean="0">
                <a:latin typeface="Antique Olive" pitchFamily="34" charset="0"/>
              </a:rPr>
              <a:t>Aldrops</a:t>
            </a:r>
            <a:r>
              <a:rPr lang="en-US" sz="2600" dirty="0" smtClean="0">
                <a:latin typeface="Antique Olive" pitchFamily="34" charset="0"/>
              </a:rPr>
              <a:t>, </a:t>
            </a:r>
          </a:p>
          <a:p>
            <a:r>
              <a:rPr lang="en-US" sz="2600" dirty="0" smtClean="0">
                <a:latin typeface="Antique Olive" pitchFamily="34" charset="0"/>
              </a:rPr>
              <a:t>(ii) 1 No.-250mm long 10mm Dia. M.S. Powder Coated Tower Bolt,</a:t>
            </a:r>
          </a:p>
          <a:p>
            <a:r>
              <a:rPr lang="en-US" sz="2600" dirty="0" smtClean="0">
                <a:latin typeface="Antique Olive" pitchFamily="34" charset="0"/>
              </a:rPr>
              <a:t>(iii) 2 Nos.-125mm long M.S. powder coated Door Handles and</a:t>
            </a:r>
          </a:p>
          <a:p>
            <a:r>
              <a:rPr lang="en-US" sz="2600" dirty="0" smtClean="0">
                <a:latin typeface="Antique Olive" pitchFamily="34" charset="0"/>
              </a:rPr>
              <a:t> (iv) 1 No. M.S. Powder coated Door Stopper and including cost and conveyance of all materials</a:t>
            </a:r>
            <a:endParaRPr lang="en-US" sz="2600"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55</a:t>
            </a:fld>
            <a:endParaRPr lang="en-IN"/>
          </a:p>
        </p:txBody>
      </p:sp>
    </p:spTree>
  </p:cSld>
  <p:clrMapOvr>
    <a:masterClrMapping/>
  </p:clrMapOvr>
  <p:transition spd="med" advTm="25000">
    <p:sndAc>
      <p:stSnd>
        <p:snd r:embed="rId2" name="bomb.wav" builtIn="1"/>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015C46-A143-4E46-A507-5E08056896A8}"/>
              </a:ext>
            </a:extLst>
          </p:cNvPr>
          <p:cNvSpPr>
            <a:spLocks noGrp="1"/>
          </p:cNvSpPr>
          <p:nvPr>
            <p:ph idx="1"/>
          </p:nvPr>
        </p:nvSpPr>
        <p:spPr>
          <a:xfrm>
            <a:off x="1187531" y="724395"/>
            <a:ext cx="10782795" cy="5973287"/>
          </a:xfrm>
        </p:spPr>
        <p:txBody>
          <a:bodyPr>
            <a:noAutofit/>
          </a:bodyPr>
          <a:lstStyle/>
          <a:p>
            <a:pPr>
              <a:lnSpc>
                <a:spcPct val="170000"/>
              </a:lnSpc>
            </a:pPr>
            <a:r>
              <a:rPr lang="en-US" dirty="0">
                <a:latin typeface="Antique Olive" pitchFamily="34" charset="0"/>
              </a:rPr>
              <a:t>Materials Steel door frames shall be manufactured from commercial mild steel sheet of 1.60 mm thickness, conforming to IS 2062 and 4351. Steel door frames shall be made in the profiles as per drawings and/or as directed by the Engineer in charge. </a:t>
            </a:r>
          </a:p>
          <a:p>
            <a:pPr>
              <a:lnSpc>
                <a:spcPct val="170000"/>
              </a:lnSpc>
            </a:pPr>
            <a:r>
              <a:rPr lang="en-US" dirty="0">
                <a:latin typeface="Antique Olive" pitchFamily="34" charset="0"/>
              </a:rPr>
              <a:t>Construction Each door frame shall consist of hinge jamb, lock jamb, head and if required angle threshold. These shall be welded or rigidly fixed together by mechanical means. Where no angle threshold is required, temporary base tie shall be screwed to the feet of frames in order to form a rigid unit. Where so specified base ties shall be pressed mild steel 1.60 mm thick adjustable to suit floor thickness of 35 or 40 mm and removable, or alternatively, threshold of mild steel angle of section 50 x 25 mm, minimum shall be provided for external doors frames. </a:t>
            </a:r>
          </a:p>
          <a:p>
            <a:pPr>
              <a:lnSpc>
                <a:spcPct val="170000"/>
              </a:lnSpc>
            </a:pPr>
            <a:r>
              <a:rPr lang="en-US" dirty="0">
                <a:latin typeface="Antique Olive" pitchFamily="34" charset="0"/>
              </a:rPr>
              <a:t> Fabrication The M.S hollow rectangular steel door frames shall be got fabricated in an approved workshop as approved by the Chief Engineer. </a:t>
            </a:r>
            <a:endParaRPr lang="en-IN" dirty="0">
              <a:latin typeface="Antique Olive" pitchFamily="34" charset="0"/>
            </a:endParaRPr>
          </a:p>
        </p:txBody>
      </p:sp>
      <p:sp>
        <p:nvSpPr>
          <p:cNvPr id="3" name="Title 2">
            <a:extLst>
              <a:ext uri="{FF2B5EF4-FFF2-40B4-BE49-F238E27FC236}">
                <a16:creationId xmlns="" xmlns:a16="http://schemas.microsoft.com/office/drawing/2014/main" id="{3F15AF55-5B7A-46DB-B3FF-1A5E39EAC675}"/>
              </a:ext>
            </a:extLst>
          </p:cNvPr>
          <p:cNvSpPr>
            <a:spLocks noGrp="1"/>
          </p:cNvSpPr>
          <p:nvPr>
            <p:ph type="title"/>
          </p:nvPr>
        </p:nvSpPr>
        <p:spPr>
          <a:xfrm>
            <a:off x="1496291" y="144010"/>
            <a:ext cx="10414660" cy="792162"/>
          </a:xfrm>
        </p:spPr>
        <p:txBody>
          <a:bodyPr>
            <a:noAutofit/>
          </a:bodyPr>
          <a:lstStyle/>
          <a:p>
            <a:pPr algn="ctr"/>
            <a:r>
              <a:rPr lang="en-US" sz="4000" dirty="0">
                <a:solidFill>
                  <a:srgbClr val="00B0F0"/>
                </a:solidFill>
                <a:latin typeface="Algerian" pitchFamily="82" charset="0"/>
              </a:rPr>
              <a:t>M.S. HOLLOW RECTANGULAR DOOR FRAMES </a:t>
            </a:r>
            <a:endParaRPr lang="en-IN" sz="4000" dirty="0">
              <a:solidFill>
                <a:srgbClr val="00B0F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56</a:t>
            </a:fld>
            <a:endParaRPr lang="en-IN"/>
          </a:p>
        </p:txBody>
      </p:sp>
    </p:spTree>
    <p:extLst>
      <p:ext uri="{BB962C8B-B14F-4D97-AF65-F5344CB8AC3E}">
        <p14:creationId xmlns="" xmlns:p14="http://schemas.microsoft.com/office/powerpoint/2010/main" val="157995148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3D394A-AC23-4C52-BE62-0D6BF2FDFEE1}"/>
              </a:ext>
            </a:extLst>
          </p:cNvPr>
          <p:cNvSpPr>
            <a:spLocks noGrp="1"/>
          </p:cNvSpPr>
          <p:nvPr>
            <p:ph type="title"/>
          </p:nvPr>
        </p:nvSpPr>
        <p:spPr>
          <a:xfrm>
            <a:off x="665018" y="201881"/>
            <a:ext cx="11198431" cy="1080654"/>
          </a:xfrm>
        </p:spPr>
        <p:txBody>
          <a:bodyPr>
            <a:noAutofit/>
          </a:bodyPr>
          <a:lstStyle/>
          <a:p>
            <a:pPr algn="ctr"/>
            <a:r>
              <a:rPr lang="en-IN" sz="4000" dirty="0">
                <a:solidFill>
                  <a:srgbClr val="0070C0"/>
                </a:solidFill>
                <a:latin typeface="Algerian" pitchFamily="82" charset="0"/>
              </a:rPr>
              <a:t>Galvanized Steel powder Coated Door Frame</a:t>
            </a:r>
          </a:p>
        </p:txBody>
      </p:sp>
      <p:sp>
        <p:nvSpPr>
          <p:cNvPr id="3" name="Content Placeholder 2">
            <a:extLst>
              <a:ext uri="{FF2B5EF4-FFF2-40B4-BE49-F238E27FC236}">
                <a16:creationId xmlns="" xmlns:a16="http://schemas.microsoft.com/office/drawing/2014/main" id="{E1C9B0A6-D2C4-449B-9825-3A225C5C4F99}"/>
              </a:ext>
            </a:extLst>
          </p:cNvPr>
          <p:cNvSpPr>
            <a:spLocks noGrp="1"/>
          </p:cNvSpPr>
          <p:nvPr>
            <p:ph idx="1"/>
          </p:nvPr>
        </p:nvSpPr>
        <p:spPr>
          <a:xfrm>
            <a:off x="427512" y="1330037"/>
            <a:ext cx="11764488" cy="5694217"/>
          </a:xfrm>
        </p:spPr>
        <p:txBody>
          <a:bodyPr>
            <a:noAutofit/>
          </a:bodyPr>
          <a:lstStyle/>
          <a:p>
            <a:r>
              <a:rPr lang="en-US" sz="2200" dirty="0">
                <a:latin typeface="Antique Olive" pitchFamily="34" charset="0"/>
              </a:rPr>
              <a:t>Steel door frames shall be manufactured from the materials conforming to relevant Indian Standards as given in Table 1.</a:t>
            </a:r>
          </a:p>
          <a:p>
            <a:r>
              <a:rPr lang="en-IN" sz="2200" dirty="0">
                <a:latin typeface="Antique Olive" pitchFamily="34" charset="0"/>
              </a:rPr>
              <a:t>Profiles for Door Frames</a:t>
            </a:r>
          </a:p>
          <a:p>
            <a:r>
              <a:rPr lang="en-IN" sz="2200" b="1" dirty="0">
                <a:latin typeface="Antique Olive" pitchFamily="34" charset="0"/>
              </a:rPr>
              <a:t>Profile B</a:t>
            </a:r>
            <a:r>
              <a:rPr lang="en-IN" sz="2200" dirty="0">
                <a:latin typeface="Antique Olive" pitchFamily="34" charset="0"/>
              </a:rPr>
              <a:t>  105 X 60mm with rebate of 30mm to accommodated  Single door shutter 30mm thick </a:t>
            </a:r>
            <a:endParaRPr lang="en-US" sz="2200" dirty="0">
              <a:latin typeface="Antique Olive" pitchFamily="34" charset="0"/>
            </a:endParaRPr>
          </a:p>
          <a:p>
            <a:r>
              <a:rPr lang="en-US" sz="2200" dirty="0">
                <a:latin typeface="Antique Olive" pitchFamily="34" charset="0"/>
              </a:rPr>
              <a:t>Galvanized steel sheets   1.00/1.25/1 .60   IS 277.</a:t>
            </a:r>
          </a:p>
          <a:p>
            <a:r>
              <a:rPr lang="en-US" sz="2200" b="1" u="sng" dirty="0">
                <a:latin typeface="Antique Olive" pitchFamily="34" charset="0"/>
              </a:rPr>
              <a:t>Tolerances </a:t>
            </a:r>
          </a:p>
          <a:p>
            <a:r>
              <a:rPr lang="en-US" sz="2200" dirty="0">
                <a:latin typeface="Antique Olive" pitchFamily="34" charset="0"/>
              </a:rPr>
              <a:t>The sizes indicated in agreement for door frames shall not vary by more than + 2 mm.</a:t>
            </a:r>
          </a:p>
          <a:p>
            <a:r>
              <a:rPr lang="en-US" sz="2200" dirty="0">
                <a:latin typeface="Antique Olive" pitchFamily="34" charset="0"/>
              </a:rPr>
              <a:t>Tolerance of+ 1 mm on all the dimensions of profile shall be permissible.</a:t>
            </a:r>
          </a:p>
          <a:p>
            <a:pPr marL="0" indent="0">
              <a:buNone/>
            </a:pPr>
            <a:r>
              <a:rPr lang="en-IN" sz="2200" b="1" u="sng" dirty="0">
                <a:latin typeface="Antique Olive" pitchFamily="34" charset="0"/>
              </a:rPr>
              <a:t>Fixing Lugs (Holdfasts)</a:t>
            </a:r>
          </a:p>
          <a:p>
            <a:pPr marL="0" indent="0">
              <a:buNone/>
            </a:pPr>
            <a:r>
              <a:rPr lang="en-US" sz="2200" dirty="0">
                <a:latin typeface="Antique Olive" pitchFamily="34" charset="0"/>
              </a:rPr>
              <a:t>There shall be three adjustable lugs 100 mm long for use with profile B,</a:t>
            </a:r>
            <a:endParaRPr lang="en-US" sz="2200" b="1" u="sng" dirty="0">
              <a:latin typeface="Antique Olive" pitchFamily="34" charset="0"/>
            </a:endParaRPr>
          </a:p>
          <a:p>
            <a:endParaRPr lang="en-IN" sz="24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57</a:t>
            </a:fld>
            <a:endParaRPr lang="en-IN"/>
          </a:p>
        </p:txBody>
      </p:sp>
    </p:spTree>
    <p:extLst>
      <p:ext uri="{BB962C8B-B14F-4D97-AF65-F5344CB8AC3E}">
        <p14:creationId xmlns="" xmlns:p14="http://schemas.microsoft.com/office/powerpoint/2010/main" val="3881494407"/>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6DEF46-F794-4B4D-9127-E769846A588C}"/>
              </a:ext>
            </a:extLst>
          </p:cNvPr>
          <p:cNvSpPr>
            <a:spLocks noGrp="1"/>
          </p:cNvSpPr>
          <p:nvPr>
            <p:ph type="title"/>
          </p:nvPr>
        </p:nvSpPr>
        <p:spPr>
          <a:xfrm>
            <a:off x="1769423" y="296884"/>
            <a:ext cx="9735189" cy="1199408"/>
          </a:xfrm>
        </p:spPr>
        <p:txBody>
          <a:bodyPr>
            <a:noAutofit/>
          </a:bodyPr>
          <a:lstStyle/>
          <a:p>
            <a:pPr algn="ctr"/>
            <a:r>
              <a:rPr lang="en-IN" sz="4000" dirty="0">
                <a:solidFill>
                  <a:srgbClr val="0070C0"/>
                </a:solidFill>
                <a:latin typeface="Algerian" pitchFamily="82" charset="0"/>
              </a:rPr>
              <a:t>Galvanized Steel powder Coated Door Frame</a:t>
            </a:r>
          </a:p>
        </p:txBody>
      </p:sp>
      <p:sp>
        <p:nvSpPr>
          <p:cNvPr id="3" name="Content Placeholder 2">
            <a:extLst>
              <a:ext uri="{FF2B5EF4-FFF2-40B4-BE49-F238E27FC236}">
                <a16:creationId xmlns="" xmlns:a16="http://schemas.microsoft.com/office/drawing/2014/main" id="{BF3A0DB7-A060-412E-8863-B5777098A335}"/>
              </a:ext>
            </a:extLst>
          </p:cNvPr>
          <p:cNvSpPr>
            <a:spLocks noGrp="1"/>
          </p:cNvSpPr>
          <p:nvPr>
            <p:ph idx="1"/>
          </p:nvPr>
        </p:nvSpPr>
        <p:spPr>
          <a:xfrm>
            <a:off x="1650670" y="1306285"/>
            <a:ext cx="10379034" cy="5225143"/>
          </a:xfrm>
        </p:spPr>
        <p:txBody>
          <a:bodyPr>
            <a:normAutofit/>
          </a:bodyPr>
          <a:lstStyle/>
          <a:p>
            <a:r>
              <a:rPr lang="en-IN" sz="2800" b="1" u="sng" dirty="0">
                <a:latin typeface="Antique Olive" pitchFamily="34" charset="0"/>
              </a:rPr>
              <a:t>Hinges</a:t>
            </a:r>
          </a:p>
          <a:p>
            <a:r>
              <a:rPr lang="en-US" sz="2800" dirty="0">
                <a:latin typeface="Antique Olive" pitchFamily="34" charset="0"/>
              </a:rPr>
              <a:t>Frames shall be provided with any one type of the Hinges. conforming to the relevant Indian Standards as given in Table 3.</a:t>
            </a:r>
          </a:p>
          <a:p>
            <a:r>
              <a:rPr lang="en-US" sz="2800" dirty="0">
                <a:latin typeface="Antique Olive" pitchFamily="34" charset="0"/>
              </a:rPr>
              <a:t>The surface of the door frames manufactured from the material galvanized plain steel sheet shall be pretreated and phosphate by chemical means conforming to IS 1477 (Part 1).</a:t>
            </a:r>
          </a:p>
          <a:p>
            <a:r>
              <a:rPr lang="en-US" sz="2800" dirty="0">
                <a:latin typeface="Antique Olive" pitchFamily="34" charset="0"/>
              </a:rPr>
              <a:t>The frames shall be finished with painting or powder coating. </a:t>
            </a:r>
            <a:endParaRPr lang="en-IN" sz="2800" b="1" u="sng"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58</a:t>
            </a:fld>
            <a:endParaRPr lang="en-IN"/>
          </a:p>
        </p:txBody>
      </p:sp>
    </p:spTree>
    <p:extLst>
      <p:ext uri="{BB962C8B-B14F-4D97-AF65-F5344CB8AC3E}">
        <p14:creationId xmlns="" xmlns:p14="http://schemas.microsoft.com/office/powerpoint/2010/main" val="401614533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D36042-BE0C-4D79-8DF1-D2315B187D2C}"/>
              </a:ext>
            </a:extLst>
          </p:cNvPr>
          <p:cNvSpPr>
            <a:spLocks noGrp="1"/>
          </p:cNvSpPr>
          <p:nvPr>
            <p:ph type="title"/>
          </p:nvPr>
        </p:nvSpPr>
        <p:spPr>
          <a:xfrm>
            <a:off x="641267" y="0"/>
            <a:ext cx="11198431" cy="931647"/>
          </a:xfrm>
        </p:spPr>
        <p:txBody>
          <a:bodyPr>
            <a:noAutofit/>
          </a:bodyPr>
          <a:lstStyle/>
          <a:p>
            <a:pPr algn="ctr"/>
            <a:r>
              <a:rPr lang="en-IN" sz="4000" dirty="0">
                <a:solidFill>
                  <a:srgbClr val="0070C0"/>
                </a:solidFill>
                <a:latin typeface="Algerian" pitchFamily="82" charset="0"/>
              </a:rPr>
              <a:t>Galvanized Steel powder Coated Door Frame</a:t>
            </a:r>
          </a:p>
        </p:txBody>
      </p:sp>
      <p:sp>
        <p:nvSpPr>
          <p:cNvPr id="3" name="Content Placeholder 2">
            <a:extLst>
              <a:ext uri="{FF2B5EF4-FFF2-40B4-BE49-F238E27FC236}">
                <a16:creationId xmlns="" xmlns:a16="http://schemas.microsoft.com/office/drawing/2014/main" id="{58FC933C-CF57-40A6-89F3-BA3D2DE9AB7A}"/>
              </a:ext>
            </a:extLst>
          </p:cNvPr>
          <p:cNvSpPr>
            <a:spLocks noGrp="1"/>
          </p:cNvSpPr>
          <p:nvPr>
            <p:ph idx="1"/>
          </p:nvPr>
        </p:nvSpPr>
        <p:spPr>
          <a:xfrm>
            <a:off x="795647" y="1021277"/>
            <a:ext cx="11067802" cy="5646717"/>
          </a:xfrm>
        </p:spPr>
        <p:txBody>
          <a:bodyPr>
            <a:normAutofit fontScale="85000" lnSpcReduction="20000"/>
          </a:bodyPr>
          <a:lstStyle/>
          <a:p>
            <a:r>
              <a:rPr lang="en-US" sz="2800" dirty="0">
                <a:latin typeface="Antique Olive" pitchFamily="34" charset="0"/>
              </a:rPr>
              <a:t>Samples shall be selected and tested from each lot separately to determine its conformity or otherwise to the requirements of the standard.</a:t>
            </a:r>
          </a:p>
          <a:p>
            <a:r>
              <a:rPr lang="en-US" sz="2800" dirty="0">
                <a:latin typeface="Antique Olive" pitchFamily="34" charset="0"/>
              </a:rPr>
              <a:t>The number of frames to be selected at random from a lot for inspection and testing shall depend upon the size of the lot and shall be in accordance with Table 4. </a:t>
            </a:r>
          </a:p>
          <a:p>
            <a:endParaRPr lang="en-US" sz="2400" dirty="0"/>
          </a:p>
          <a:p>
            <a:endParaRPr lang="en-US" sz="2400" dirty="0"/>
          </a:p>
          <a:p>
            <a:endParaRPr lang="en-US" sz="2400" dirty="0"/>
          </a:p>
          <a:p>
            <a:pPr marL="0" indent="0">
              <a:buNone/>
            </a:pPr>
            <a:endParaRPr lang="en-US" sz="2400" dirty="0"/>
          </a:p>
          <a:p>
            <a:endParaRPr lang="en-US" sz="2400" dirty="0"/>
          </a:p>
          <a:p>
            <a:endParaRPr lang="en-US" sz="2400" dirty="0"/>
          </a:p>
          <a:p>
            <a:endParaRPr lang="en-US" sz="2400" dirty="0"/>
          </a:p>
          <a:p>
            <a:endParaRPr lang="en-US" sz="2400" dirty="0" smtClean="0"/>
          </a:p>
          <a:p>
            <a:r>
              <a:rPr lang="en-US" sz="2600" dirty="0" smtClean="0">
                <a:latin typeface="Antique Olive" pitchFamily="34" charset="0"/>
              </a:rPr>
              <a:t>A </a:t>
            </a:r>
            <a:r>
              <a:rPr lang="en-US" sz="2600" dirty="0">
                <a:latin typeface="Antique Olive" pitchFamily="34" charset="0"/>
              </a:rPr>
              <a:t>frame which is found not meeting any one or more of these requirements inspected for (see B-1.5 ) shall be considered as defective.</a:t>
            </a:r>
          </a:p>
          <a:p>
            <a:endParaRPr lang="en-IN" dirty="0"/>
          </a:p>
        </p:txBody>
      </p:sp>
      <p:graphicFrame>
        <p:nvGraphicFramePr>
          <p:cNvPr id="4" name="Table 3">
            <a:extLst>
              <a:ext uri="{FF2B5EF4-FFF2-40B4-BE49-F238E27FC236}">
                <a16:creationId xmlns="" xmlns:a16="http://schemas.microsoft.com/office/drawing/2014/main" id="{E8C45B28-1871-4F42-A5A5-C26B835D29D9}"/>
              </a:ext>
            </a:extLst>
          </p:cNvPr>
          <p:cNvGraphicFramePr>
            <a:graphicFrameLocks noGrp="1"/>
          </p:cNvGraphicFramePr>
          <p:nvPr/>
        </p:nvGraphicFramePr>
        <p:xfrm>
          <a:off x="1892841" y="2891250"/>
          <a:ext cx="7618027" cy="3108960"/>
        </p:xfrm>
        <a:graphic>
          <a:graphicData uri="http://schemas.openxmlformats.org/drawingml/2006/table">
            <a:tbl>
              <a:tblPr firstRow="1" bandRow="1">
                <a:tableStyleId>{5C22544A-7EE6-4342-B048-85BDC9FD1C3A}</a:tableStyleId>
              </a:tblPr>
              <a:tblGrid>
                <a:gridCol w="830970">
                  <a:extLst>
                    <a:ext uri="{9D8B030D-6E8A-4147-A177-3AD203B41FA5}">
                      <a16:colId xmlns="" xmlns:a16="http://schemas.microsoft.com/office/drawing/2014/main" val="2662565989"/>
                    </a:ext>
                  </a:extLst>
                </a:gridCol>
                <a:gridCol w="2978043">
                  <a:extLst>
                    <a:ext uri="{9D8B030D-6E8A-4147-A177-3AD203B41FA5}">
                      <a16:colId xmlns="" xmlns:a16="http://schemas.microsoft.com/office/drawing/2014/main" val="598265455"/>
                    </a:ext>
                  </a:extLst>
                </a:gridCol>
                <a:gridCol w="1904507">
                  <a:extLst>
                    <a:ext uri="{9D8B030D-6E8A-4147-A177-3AD203B41FA5}">
                      <a16:colId xmlns="" xmlns:a16="http://schemas.microsoft.com/office/drawing/2014/main" val="2461353629"/>
                    </a:ext>
                  </a:extLst>
                </a:gridCol>
                <a:gridCol w="1904507">
                  <a:extLst>
                    <a:ext uri="{9D8B030D-6E8A-4147-A177-3AD203B41FA5}">
                      <a16:colId xmlns="" xmlns:a16="http://schemas.microsoft.com/office/drawing/2014/main" val="1812299954"/>
                    </a:ext>
                  </a:extLst>
                </a:gridCol>
              </a:tblGrid>
              <a:tr h="842595">
                <a:tc>
                  <a:txBody>
                    <a:bodyPr/>
                    <a:lstStyle/>
                    <a:p>
                      <a:r>
                        <a:rPr lang="en-IN" dirty="0" err="1"/>
                        <a:t>S.No</a:t>
                      </a:r>
                      <a:endParaRPr lang="en-IN" dirty="0"/>
                    </a:p>
                  </a:txBody>
                  <a:tcPr/>
                </a:tc>
                <a:tc>
                  <a:txBody>
                    <a:bodyPr/>
                    <a:lstStyle/>
                    <a:p>
                      <a:r>
                        <a:rPr lang="en-IN" dirty="0"/>
                        <a:t>Lot size</a:t>
                      </a:r>
                    </a:p>
                  </a:txBody>
                  <a:tcPr/>
                </a:tc>
                <a:tc>
                  <a:txBody>
                    <a:bodyPr/>
                    <a:lstStyle/>
                    <a:p>
                      <a:r>
                        <a:rPr lang="en-IN" dirty="0"/>
                        <a:t>Sample Size</a:t>
                      </a:r>
                    </a:p>
                  </a:txBody>
                  <a:tcPr/>
                </a:tc>
                <a:tc>
                  <a:txBody>
                    <a:bodyPr/>
                    <a:lstStyle/>
                    <a:p>
                      <a:r>
                        <a:rPr lang="en-IN" dirty="0"/>
                        <a:t>Permissible Number of Defectives</a:t>
                      </a:r>
                    </a:p>
                  </a:txBody>
                  <a:tcPr/>
                </a:tc>
                <a:extLst>
                  <a:ext uri="{0D108BD9-81ED-4DB2-BD59-A6C34878D82A}">
                    <a16:rowId xmlns="" xmlns:a16="http://schemas.microsoft.com/office/drawing/2014/main" val="4115605101"/>
                  </a:ext>
                </a:extLst>
              </a:tr>
              <a:tr h="337038">
                <a:tc>
                  <a:txBody>
                    <a:bodyPr/>
                    <a:lstStyle/>
                    <a:p>
                      <a:r>
                        <a:rPr lang="en-IN" dirty="0"/>
                        <a:t>1</a:t>
                      </a:r>
                    </a:p>
                  </a:txBody>
                  <a:tcPr/>
                </a:tc>
                <a:tc>
                  <a:txBody>
                    <a:bodyPr/>
                    <a:lstStyle/>
                    <a:p>
                      <a:r>
                        <a:rPr lang="en-IN" dirty="0"/>
                        <a:t>up to 50 </a:t>
                      </a:r>
                    </a:p>
                  </a:txBody>
                  <a:tcPr/>
                </a:tc>
                <a:tc>
                  <a:txBody>
                    <a:bodyPr/>
                    <a:lstStyle/>
                    <a:p>
                      <a:r>
                        <a:rPr lang="en-IN" dirty="0"/>
                        <a:t>8</a:t>
                      </a:r>
                    </a:p>
                  </a:txBody>
                  <a:tcPr/>
                </a:tc>
                <a:tc>
                  <a:txBody>
                    <a:bodyPr/>
                    <a:lstStyle/>
                    <a:p>
                      <a:r>
                        <a:rPr lang="en-IN" dirty="0"/>
                        <a:t>0</a:t>
                      </a:r>
                    </a:p>
                  </a:txBody>
                  <a:tcPr/>
                </a:tc>
                <a:extLst>
                  <a:ext uri="{0D108BD9-81ED-4DB2-BD59-A6C34878D82A}">
                    <a16:rowId xmlns="" xmlns:a16="http://schemas.microsoft.com/office/drawing/2014/main" val="539102881"/>
                  </a:ext>
                </a:extLst>
              </a:tr>
              <a:tr h="337038">
                <a:tc>
                  <a:txBody>
                    <a:bodyPr/>
                    <a:lstStyle/>
                    <a:p>
                      <a:r>
                        <a:rPr lang="en-IN" dirty="0"/>
                        <a:t>2</a:t>
                      </a:r>
                    </a:p>
                  </a:txBody>
                  <a:tcPr/>
                </a:tc>
                <a:tc>
                  <a:txBody>
                    <a:bodyPr/>
                    <a:lstStyle/>
                    <a:p>
                      <a:r>
                        <a:rPr lang="en-IN" dirty="0"/>
                        <a:t>51-100</a:t>
                      </a:r>
                    </a:p>
                  </a:txBody>
                  <a:tcPr/>
                </a:tc>
                <a:tc>
                  <a:txBody>
                    <a:bodyPr/>
                    <a:lstStyle/>
                    <a:p>
                      <a:r>
                        <a:rPr lang="en-IN" dirty="0"/>
                        <a:t>13</a:t>
                      </a:r>
                    </a:p>
                  </a:txBody>
                  <a:tcPr/>
                </a:tc>
                <a:tc>
                  <a:txBody>
                    <a:bodyPr/>
                    <a:lstStyle/>
                    <a:p>
                      <a:r>
                        <a:rPr lang="en-IN" dirty="0"/>
                        <a:t>1</a:t>
                      </a:r>
                    </a:p>
                  </a:txBody>
                  <a:tcPr/>
                </a:tc>
                <a:extLst>
                  <a:ext uri="{0D108BD9-81ED-4DB2-BD59-A6C34878D82A}">
                    <a16:rowId xmlns="" xmlns:a16="http://schemas.microsoft.com/office/drawing/2014/main" val="1266584833"/>
                  </a:ext>
                </a:extLst>
              </a:tr>
              <a:tr h="337038">
                <a:tc>
                  <a:txBody>
                    <a:bodyPr/>
                    <a:lstStyle/>
                    <a:p>
                      <a:r>
                        <a:rPr lang="en-IN" dirty="0"/>
                        <a:t>3</a:t>
                      </a:r>
                    </a:p>
                  </a:txBody>
                  <a:tcPr/>
                </a:tc>
                <a:tc>
                  <a:txBody>
                    <a:bodyPr/>
                    <a:lstStyle/>
                    <a:p>
                      <a:r>
                        <a:rPr lang="en-IN" dirty="0"/>
                        <a:t>101-150</a:t>
                      </a:r>
                    </a:p>
                  </a:txBody>
                  <a:tcPr/>
                </a:tc>
                <a:tc>
                  <a:txBody>
                    <a:bodyPr/>
                    <a:lstStyle/>
                    <a:p>
                      <a:r>
                        <a:rPr lang="en-IN" dirty="0"/>
                        <a:t>20</a:t>
                      </a:r>
                    </a:p>
                  </a:txBody>
                  <a:tcPr/>
                </a:tc>
                <a:tc>
                  <a:txBody>
                    <a:bodyPr/>
                    <a:lstStyle/>
                    <a:p>
                      <a:r>
                        <a:rPr lang="en-IN" dirty="0"/>
                        <a:t>2</a:t>
                      </a:r>
                    </a:p>
                  </a:txBody>
                  <a:tcPr/>
                </a:tc>
                <a:extLst>
                  <a:ext uri="{0D108BD9-81ED-4DB2-BD59-A6C34878D82A}">
                    <a16:rowId xmlns="" xmlns:a16="http://schemas.microsoft.com/office/drawing/2014/main" val="3599170804"/>
                  </a:ext>
                </a:extLst>
              </a:tr>
              <a:tr h="337038">
                <a:tc>
                  <a:txBody>
                    <a:bodyPr/>
                    <a:lstStyle/>
                    <a:p>
                      <a:r>
                        <a:rPr lang="en-IN" dirty="0"/>
                        <a:t>4</a:t>
                      </a:r>
                    </a:p>
                  </a:txBody>
                  <a:tcPr/>
                </a:tc>
                <a:tc>
                  <a:txBody>
                    <a:bodyPr/>
                    <a:lstStyle/>
                    <a:p>
                      <a:r>
                        <a:rPr lang="en-IN" dirty="0"/>
                        <a:t>151-300</a:t>
                      </a:r>
                    </a:p>
                  </a:txBody>
                  <a:tcPr/>
                </a:tc>
                <a:tc>
                  <a:txBody>
                    <a:bodyPr/>
                    <a:lstStyle/>
                    <a:p>
                      <a:r>
                        <a:rPr lang="en-IN" dirty="0"/>
                        <a:t>32</a:t>
                      </a:r>
                    </a:p>
                  </a:txBody>
                  <a:tcPr/>
                </a:tc>
                <a:tc>
                  <a:txBody>
                    <a:bodyPr/>
                    <a:lstStyle/>
                    <a:p>
                      <a:r>
                        <a:rPr lang="en-IN" dirty="0"/>
                        <a:t>3</a:t>
                      </a:r>
                    </a:p>
                  </a:txBody>
                  <a:tcPr/>
                </a:tc>
                <a:extLst>
                  <a:ext uri="{0D108BD9-81ED-4DB2-BD59-A6C34878D82A}">
                    <a16:rowId xmlns="" xmlns:a16="http://schemas.microsoft.com/office/drawing/2014/main" val="744248179"/>
                  </a:ext>
                </a:extLst>
              </a:tr>
              <a:tr h="337038">
                <a:tc>
                  <a:txBody>
                    <a:bodyPr/>
                    <a:lstStyle/>
                    <a:p>
                      <a:r>
                        <a:rPr lang="en-IN" dirty="0"/>
                        <a:t>5</a:t>
                      </a:r>
                    </a:p>
                  </a:txBody>
                  <a:tcPr/>
                </a:tc>
                <a:tc>
                  <a:txBody>
                    <a:bodyPr/>
                    <a:lstStyle/>
                    <a:p>
                      <a:r>
                        <a:rPr lang="en-IN" dirty="0"/>
                        <a:t>301-500</a:t>
                      </a:r>
                    </a:p>
                  </a:txBody>
                  <a:tcPr/>
                </a:tc>
                <a:tc>
                  <a:txBody>
                    <a:bodyPr/>
                    <a:lstStyle/>
                    <a:p>
                      <a:r>
                        <a:rPr lang="en-IN" dirty="0"/>
                        <a:t>50</a:t>
                      </a:r>
                    </a:p>
                  </a:txBody>
                  <a:tcPr/>
                </a:tc>
                <a:tc>
                  <a:txBody>
                    <a:bodyPr/>
                    <a:lstStyle/>
                    <a:p>
                      <a:r>
                        <a:rPr lang="en-IN" dirty="0"/>
                        <a:t>5</a:t>
                      </a:r>
                    </a:p>
                  </a:txBody>
                  <a:tcPr/>
                </a:tc>
                <a:extLst>
                  <a:ext uri="{0D108BD9-81ED-4DB2-BD59-A6C34878D82A}">
                    <a16:rowId xmlns="" xmlns:a16="http://schemas.microsoft.com/office/drawing/2014/main" val="923437243"/>
                  </a:ext>
                </a:extLst>
              </a:tr>
              <a:tr h="337038">
                <a:tc>
                  <a:txBody>
                    <a:bodyPr/>
                    <a:lstStyle/>
                    <a:p>
                      <a:r>
                        <a:rPr lang="en-IN" dirty="0"/>
                        <a:t>6</a:t>
                      </a:r>
                    </a:p>
                  </a:txBody>
                  <a:tcPr/>
                </a:tc>
                <a:tc>
                  <a:txBody>
                    <a:bodyPr/>
                    <a:lstStyle/>
                    <a:p>
                      <a:r>
                        <a:rPr lang="en-IN" dirty="0"/>
                        <a:t>501 as above</a:t>
                      </a:r>
                    </a:p>
                  </a:txBody>
                  <a:tcPr/>
                </a:tc>
                <a:tc>
                  <a:txBody>
                    <a:bodyPr/>
                    <a:lstStyle/>
                    <a:p>
                      <a:r>
                        <a:rPr lang="en-IN" dirty="0"/>
                        <a:t>80</a:t>
                      </a:r>
                    </a:p>
                  </a:txBody>
                  <a:tcPr/>
                </a:tc>
                <a:tc>
                  <a:txBody>
                    <a:bodyPr/>
                    <a:lstStyle/>
                    <a:p>
                      <a:r>
                        <a:rPr lang="en-IN" dirty="0"/>
                        <a:t>7</a:t>
                      </a:r>
                    </a:p>
                  </a:txBody>
                  <a:tcPr/>
                </a:tc>
                <a:extLst>
                  <a:ext uri="{0D108BD9-81ED-4DB2-BD59-A6C34878D82A}">
                    <a16:rowId xmlns="" xmlns:a16="http://schemas.microsoft.com/office/drawing/2014/main" val="3970051634"/>
                  </a:ext>
                </a:extLst>
              </a:tr>
            </a:tbl>
          </a:graphicData>
        </a:graphic>
      </p:graphicFrame>
      <p:sp>
        <p:nvSpPr>
          <p:cNvPr id="6" name="Slide Number Placeholder 5"/>
          <p:cNvSpPr>
            <a:spLocks noGrp="1"/>
          </p:cNvSpPr>
          <p:nvPr>
            <p:ph type="sldNum" sz="quarter" idx="12"/>
          </p:nvPr>
        </p:nvSpPr>
        <p:spPr/>
        <p:txBody>
          <a:bodyPr/>
          <a:lstStyle/>
          <a:p>
            <a:fld id="{443F5EDB-AB29-4AB1-A9D2-31D60AE98814}" type="slidenum">
              <a:rPr lang="en-IN" smtClean="0"/>
              <a:pPr/>
              <a:t>59</a:t>
            </a:fld>
            <a:endParaRPr lang="en-IN"/>
          </a:p>
        </p:txBody>
      </p:sp>
    </p:spTree>
    <p:extLst>
      <p:ext uri="{BB962C8B-B14F-4D97-AF65-F5344CB8AC3E}">
        <p14:creationId xmlns="" xmlns:p14="http://schemas.microsoft.com/office/powerpoint/2010/main" val="1975215254"/>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AD0538-4A62-4251-B926-43DCD4FDAA3D}"/>
              </a:ext>
            </a:extLst>
          </p:cNvPr>
          <p:cNvSpPr>
            <a:spLocks noGrp="1"/>
          </p:cNvSpPr>
          <p:nvPr>
            <p:ph idx="1"/>
          </p:nvPr>
        </p:nvSpPr>
        <p:spPr>
          <a:xfrm>
            <a:off x="1597981" y="683581"/>
            <a:ext cx="9905042" cy="6027936"/>
          </a:xfrm>
        </p:spPr>
        <p:txBody>
          <a:bodyPr>
            <a:normAutofit/>
          </a:bodyPr>
          <a:lstStyle/>
          <a:p>
            <a:r>
              <a:rPr lang="en-US" sz="2000" b="1" u="sng" dirty="0">
                <a:latin typeface="Antique Olive" pitchFamily="34" charset="0"/>
              </a:rPr>
              <a:t>TILES </a:t>
            </a:r>
          </a:p>
          <a:p>
            <a:r>
              <a:rPr lang="en-US" sz="2000" dirty="0">
                <a:latin typeface="Antique Olive" pitchFamily="34" charset="0"/>
              </a:rPr>
              <a:t>Dimensions and surface quality </a:t>
            </a:r>
          </a:p>
          <a:p>
            <a:r>
              <a:rPr lang="en-US" sz="2000" dirty="0">
                <a:latin typeface="Antique Olive" pitchFamily="34" charset="0"/>
              </a:rPr>
              <a:t>Deviation in length and width </a:t>
            </a:r>
          </a:p>
          <a:p>
            <a:r>
              <a:rPr lang="en-US" sz="2000" dirty="0">
                <a:latin typeface="Antique Olive" pitchFamily="34" charset="0"/>
              </a:rPr>
              <a:t>Deviation in thickness</a:t>
            </a:r>
          </a:p>
          <a:p>
            <a:r>
              <a:rPr lang="en-US" sz="2000" b="1" u="sng" dirty="0" smtClean="0">
                <a:latin typeface="Antique Olive" pitchFamily="34" charset="0"/>
              </a:rPr>
              <a:t>NITARY</a:t>
            </a:r>
            <a:r>
              <a:rPr lang="en-US" sz="2000" u="sng" dirty="0" smtClean="0">
                <a:latin typeface="Antique Olive" pitchFamily="34" charset="0"/>
              </a:rPr>
              <a:t> </a:t>
            </a:r>
            <a:endParaRPr lang="en-US" sz="2000" u="sng" dirty="0">
              <a:latin typeface="Antique Olive" pitchFamily="34" charset="0"/>
            </a:endParaRPr>
          </a:p>
          <a:p>
            <a:r>
              <a:rPr lang="en-US" sz="2000" b="1" dirty="0">
                <a:latin typeface="Antique Olive" pitchFamily="34" charset="0"/>
              </a:rPr>
              <a:t>CPVC pipes for potable water </a:t>
            </a:r>
          </a:p>
          <a:p>
            <a:r>
              <a:rPr lang="en-US" sz="2000" dirty="0">
                <a:latin typeface="Antique Olive" pitchFamily="34" charset="0"/>
              </a:rPr>
              <a:t>Dimensions of the pipes </a:t>
            </a:r>
          </a:p>
          <a:p>
            <a:r>
              <a:rPr lang="en-US" sz="2000" b="1" dirty="0">
                <a:latin typeface="Antique Olive" pitchFamily="34" charset="0"/>
              </a:rPr>
              <a:t>UPVC Pipes for soil and waste water </a:t>
            </a:r>
          </a:p>
          <a:p>
            <a:r>
              <a:rPr lang="en-US" sz="2000" dirty="0">
                <a:latin typeface="Antique Olive" pitchFamily="34" charset="0"/>
              </a:rPr>
              <a:t>Dimensions of the pipes </a:t>
            </a:r>
          </a:p>
          <a:p>
            <a:pPr marL="0" indent="0">
              <a:buNone/>
            </a:pPr>
            <a:r>
              <a:rPr lang="en-US" sz="2000" dirty="0">
                <a:latin typeface="Antique Olive" pitchFamily="34" charset="0"/>
              </a:rPr>
              <a:t> </a:t>
            </a:r>
            <a:r>
              <a:rPr lang="en-US" sz="2000" b="1" u="sng" dirty="0" smtClean="0">
                <a:latin typeface="Antique Olive" pitchFamily="34" charset="0"/>
              </a:rPr>
              <a:t>DOORS </a:t>
            </a:r>
            <a:r>
              <a:rPr lang="en-US" sz="2000" b="1" u="sng" dirty="0">
                <a:latin typeface="Antique Olive" pitchFamily="34" charset="0"/>
              </a:rPr>
              <a:t>AND WINDOWS:</a:t>
            </a:r>
          </a:p>
          <a:p>
            <a:r>
              <a:rPr lang="en-US" sz="2000" dirty="0">
                <a:latin typeface="Antique Olive" pitchFamily="34" charset="0"/>
              </a:rPr>
              <a:t>Dimensions  of Doors </a:t>
            </a:r>
          </a:p>
          <a:p>
            <a:r>
              <a:rPr lang="en-US" sz="2000" dirty="0">
                <a:latin typeface="Antique Olive" pitchFamily="34" charset="0"/>
              </a:rPr>
              <a:t>Dimensions  of Windows </a:t>
            </a:r>
          </a:p>
          <a:p>
            <a:r>
              <a:rPr lang="en-US" sz="2000" dirty="0">
                <a:latin typeface="Antique Olive" pitchFamily="34" charset="0"/>
              </a:rPr>
              <a:t>Dimensions  of Shutters </a:t>
            </a:r>
          </a:p>
          <a:p>
            <a:r>
              <a:rPr lang="en-US" sz="2000" dirty="0">
                <a:latin typeface="Antique Olive" pitchFamily="34" charset="0"/>
              </a:rPr>
              <a:t>Verification of fixtures for doors and windows</a:t>
            </a:r>
          </a:p>
          <a:p>
            <a:endParaRPr lang="en-IN" sz="1600" dirty="0">
              <a:latin typeface="Antique Olive" pitchFamily="34" charset="0"/>
            </a:endParaRPr>
          </a:p>
        </p:txBody>
      </p:sp>
      <p:sp>
        <p:nvSpPr>
          <p:cNvPr id="4" name="TextBox 3">
            <a:extLst>
              <a:ext uri="{FF2B5EF4-FFF2-40B4-BE49-F238E27FC236}">
                <a16:creationId xmlns:a16="http://schemas.microsoft.com/office/drawing/2014/main" xmlns="" id="{BD04D4BC-E45E-4644-8D44-719741226899}"/>
              </a:ext>
            </a:extLst>
          </p:cNvPr>
          <p:cNvSpPr txBox="1"/>
          <p:nvPr/>
        </p:nvSpPr>
        <p:spPr>
          <a:xfrm>
            <a:off x="3050691" y="198421"/>
            <a:ext cx="7645042" cy="707886"/>
          </a:xfrm>
          <a:prstGeom prst="rect">
            <a:avLst/>
          </a:prstGeom>
          <a:noFill/>
        </p:spPr>
        <p:txBody>
          <a:bodyPr wrap="none" rtlCol="0">
            <a:spAutoFit/>
          </a:bodyPr>
          <a:lstStyle/>
          <a:p>
            <a:pPr algn="ctr"/>
            <a:r>
              <a:rPr lang="en-IN" sz="4000" u="sng" dirty="0">
                <a:solidFill>
                  <a:srgbClr val="002060"/>
                </a:solidFill>
                <a:latin typeface="Algerian" pitchFamily="82" charset="0"/>
              </a:rPr>
              <a:t>MATERIAL TESTING REGISTERS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6</a:t>
            </a:fld>
            <a:endParaRPr lang="en-IN"/>
          </a:p>
        </p:txBody>
      </p:sp>
    </p:spTree>
    <p:extLst>
      <p:ext uri="{BB962C8B-B14F-4D97-AF65-F5344CB8AC3E}">
        <p14:creationId xmlns:p14="http://schemas.microsoft.com/office/powerpoint/2010/main" xmlns="" val="1690246985"/>
      </p:ext>
    </p:extLst>
  </p:cSld>
  <p:clrMapOvr>
    <a:masterClrMapping/>
  </p:clrMapOvr>
  <p:transition spd="med" advTm="25000">
    <p:sndAc>
      <p:stSnd>
        <p:snd r:embed="rId2" name="bomb.wav" builtIn="1"/>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6EE196-3B0A-4E8C-8F63-5D544D301FFA}"/>
              </a:ext>
            </a:extLst>
          </p:cNvPr>
          <p:cNvSpPr>
            <a:spLocks noGrp="1"/>
          </p:cNvSpPr>
          <p:nvPr>
            <p:ph type="title"/>
          </p:nvPr>
        </p:nvSpPr>
        <p:spPr>
          <a:xfrm>
            <a:off x="807523" y="0"/>
            <a:ext cx="11008426" cy="1199408"/>
          </a:xfrm>
        </p:spPr>
        <p:txBody>
          <a:bodyPr>
            <a:noAutofit/>
          </a:bodyPr>
          <a:lstStyle/>
          <a:p>
            <a:pPr algn="ctr"/>
            <a:r>
              <a:rPr lang="en-US" sz="4000" b="1" dirty="0">
                <a:solidFill>
                  <a:srgbClr val="0070C0"/>
                </a:solidFill>
                <a:latin typeface="Algerian" panose="04020705040A02060702" pitchFamily="82" charset="0"/>
              </a:rPr>
              <a:t>Window size 0.90 x 1.20 Mts for Living and Bed Rooms</a:t>
            </a:r>
            <a:r>
              <a:rPr lang="en-US" sz="4000" b="1" dirty="0">
                <a:latin typeface="Algerian" panose="04020705040A02060702" pitchFamily="82" charset="0"/>
              </a:rPr>
              <a:t>.</a:t>
            </a:r>
            <a:endParaRPr lang="en-IN" sz="4000" b="1"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536BC85F-740C-4FDA-AAA7-06AC5064B3B3}"/>
              </a:ext>
            </a:extLst>
          </p:cNvPr>
          <p:cNvSpPr>
            <a:spLocks noGrp="1"/>
          </p:cNvSpPr>
          <p:nvPr>
            <p:ph idx="1"/>
          </p:nvPr>
        </p:nvSpPr>
        <p:spPr>
          <a:xfrm>
            <a:off x="653143" y="1163782"/>
            <a:ext cx="11538857" cy="5694218"/>
          </a:xfrm>
        </p:spPr>
        <p:txBody>
          <a:bodyPr>
            <a:normAutofit/>
          </a:bodyPr>
          <a:lstStyle/>
          <a:p>
            <a:pPr marL="0" indent="0"/>
            <a:r>
              <a:rPr lang="en-US" sz="2000" dirty="0">
                <a:latin typeface="Antique Olive" pitchFamily="34" charset="0"/>
              </a:rPr>
              <a:t>Pre painted Steel Sliding Window of size  2 Track-2 Panel sliding window fabricated from Roll formed sections made of galvanized Steel </a:t>
            </a:r>
            <a:r>
              <a:rPr lang="en-US" sz="2000" dirty="0" err="1">
                <a:latin typeface="Antique Olive" pitchFamily="34" charset="0"/>
              </a:rPr>
              <a:t>colour</a:t>
            </a:r>
            <a:r>
              <a:rPr lang="en-US" sz="2000" dirty="0">
                <a:latin typeface="Antique Olive" pitchFamily="34" charset="0"/>
              </a:rPr>
              <a:t> coated/powder coated (Base Steel as per IS 513 ‘D’ quality, galvanized as per IS 277 with zinc of 120 GM/Sq. </a:t>
            </a:r>
            <a:r>
              <a:rPr lang="en-US" sz="2000" dirty="0" err="1">
                <a:latin typeface="Antique Olive" pitchFamily="34" charset="0"/>
              </a:rPr>
              <a:t>mtr</a:t>
            </a:r>
            <a:r>
              <a:rPr lang="en-US" sz="2000" dirty="0">
                <a:latin typeface="Antique Olive" pitchFamily="34" charset="0"/>
              </a:rPr>
              <a:t>) with total coated thickness of 0.58mm</a:t>
            </a:r>
            <a:r>
              <a:rPr lang="en-US" sz="2000" dirty="0" smtClean="0">
                <a:latin typeface="Antique Olive" pitchFamily="34" charset="0"/>
              </a:rPr>
              <a:t>.</a:t>
            </a:r>
          </a:p>
          <a:p>
            <a:pPr marL="0" indent="0"/>
            <a:r>
              <a:rPr lang="en-US" sz="2000" dirty="0" smtClean="0">
                <a:latin typeface="Antique Olive" pitchFamily="34" charset="0"/>
              </a:rPr>
              <a:t> </a:t>
            </a:r>
            <a:r>
              <a:rPr lang="en-US" sz="2000" dirty="0">
                <a:latin typeface="Antique Olive" pitchFamily="34" charset="0"/>
              </a:rPr>
              <a:t>Primer coat with epoxy primer of 5-7 microns thick, finish painted with a polyester paint of 12-16 microns thick and back coated with Alkyd backer of 5-7 microns or powder coated with pure polyester powder up to 50-60 microns thick</a:t>
            </a:r>
            <a:r>
              <a:rPr lang="en-US" sz="2000" dirty="0" smtClean="0">
                <a:latin typeface="Antique Olive" pitchFamily="34" charset="0"/>
              </a:rPr>
              <a:t>.</a:t>
            </a:r>
          </a:p>
          <a:p>
            <a:pPr marL="0" indent="0"/>
            <a:r>
              <a:rPr lang="en-US" sz="2000" dirty="0" smtClean="0">
                <a:latin typeface="Antique Olive" pitchFamily="34" charset="0"/>
              </a:rPr>
              <a:t> </a:t>
            </a:r>
            <a:r>
              <a:rPr lang="en-US" sz="2000" dirty="0">
                <a:latin typeface="Antique Olive" pitchFamily="34" charset="0"/>
              </a:rPr>
              <a:t>Section for external frame bottom should be of 59x44mm, sections for shutter should be of 35x50mm.  The windows should be paneled with 5mm thick plain float glass</a:t>
            </a:r>
            <a:r>
              <a:rPr lang="en-US" sz="2000" dirty="0" smtClean="0">
                <a:latin typeface="Antique Olive" pitchFamily="34" charset="0"/>
              </a:rPr>
              <a:t>.</a:t>
            </a:r>
          </a:p>
          <a:p>
            <a:pPr marL="0" indent="0"/>
            <a:r>
              <a:rPr lang="en-US" sz="2000" dirty="0" smtClean="0">
                <a:latin typeface="Antique Olive" pitchFamily="34" charset="0"/>
              </a:rPr>
              <a:t> </a:t>
            </a:r>
            <a:r>
              <a:rPr lang="en-US" sz="2000" dirty="0">
                <a:latin typeface="Antique Olive" pitchFamily="34" charset="0"/>
              </a:rPr>
              <a:t>Corner bracket for internal and external frame made of glass filled nylon. Gaskets are to be made of Ethyl Propylene Diamine Monomer (EPDM</a:t>
            </a:r>
            <a:r>
              <a:rPr lang="en-US" sz="2000" dirty="0" smtClean="0">
                <a:latin typeface="Antique Olive" pitchFamily="34" charset="0"/>
              </a:rPr>
              <a:t>).</a:t>
            </a:r>
          </a:p>
          <a:p>
            <a:pPr marL="0" indent="0"/>
            <a:r>
              <a:rPr lang="en-US" sz="2000" dirty="0" smtClean="0">
                <a:latin typeface="Antique Olive" pitchFamily="34" charset="0"/>
              </a:rPr>
              <a:t>The </a:t>
            </a:r>
            <a:r>
              <a:rPr lang="en-US" sz="2000" dirty="0">
                <a:latin typeface="Antique Olive" pitchFamily="34" charset="0"/>
              </a:rPr>
              <a:t>sections are to be cut to length, joined and assembled by means of corner bracket. The above frames should be fixed to the concrete/masonry walls by means of self expanding brackets &amp; screws including 10mm square guard bars with 6” pitch (152.4mm).</a:t>
            </a:r>
            <a:endParaRPr lang="en-IN" sz="20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60</a:t>
            </a:fld>
            <a:endParaRPr lang="en-IN"/>
          </a:p>
        </p:txBody>
      </p:sp>
    </p:spTree>
    <p:extLst>
      <p:ext uri="{BB962C8B-B14F-4D97-AF65-F5344CB8AC3E}">
        <p14:creationId xmlns="" xmlns:p14="http://schemas.microsoft.com/office/powerpoint/2010/main" val="368695206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184929-6E60-4AFF-8D05-F170F8476370}"/>
              </a:ext>
            </a:extLst>
          </p:cNvPr>
          <p:cNvSpPr>
            <a:spLocks noGrp="1"/>
          </p:cNvSpPr>
          <p:nvPr>
            <p:ph type="title"/>
          </p:nvPr>
        </p:nvSpPr>
        <p:spPr>
          <a:xfrm>
            <a:off x="1615045" y="225631"/>
            <a:ext cx="9889568" cy="1318161"/>
          </a:xfrm>
        </p:spPr>
        <p:txBody>
          <a:bodyPr>
            <a:normAutofit/>
          </a:bodyPr>
          <a:lstStyle/>
          <a:p>
            <a:pPr algn="ctr"/>
            <a:r>
              <a:rPr lang="en-US" sz="4000" b="1" dirty="0">
                <a:solidFill>
                  <a:srgbClr val="0070C0"/>
                </a:solidFill>
                <a:latin typeface="Algerian" panose="04020705040A02060702" pitchFamily="82" charset="0"/>
              </a:rPr>
              <a:t>Window size 0.90 x 1.20 Mts for Living and Bed Rooms</a:t>
            </a:r>
            <a:endParaRPr lang="en-IN" sz="4000" dirty="0">
              <a:solidFill>
                <a:srgbClr val="0070C0"/>
              </a:solidFill>
            </a:endParaRPr>
          </a:p>
        </p:txBody>
      </p:sp>
      <p:sp>
        <p:nvSpPr>
          <p:cNvPr id="3" name="Content Placeholder 2">
            <a:extLst>
              <a:ext uri="{FF2B5EF4-FFF2-40B4-BE49-F238E27FC236}">
                <a16:creationId xmlns="" xmlns:a16="http://schemas.microsoft.com/office/drawing/2014/main" id="{1367B733-8339-4E65-AAD4-31D7DAB354EE}"/>
              </a:ext>
            </a:extLst>
          </p:cNvPr>
          <p:cNvSpPr>
            <a:spLocks noGrp="1"/>
          </p:cNvSpPr>
          <p:nvPr>
            <p:ph idx="1"/>
          </p:nvPr>
        </p:nvSpPr>
        <p:spPr>
          <a:xfrm>
            <a:off x="1128157" y="1353787"/>
            <a:ext cx="10628414" cy="5260769"/>
          </a:xfrm>
        </p:spPr>
        <p:txBody>
          <a:bodyPr>
            <a:normAutofit/>
          </a:bodyPr>
          <a:lstStyle/>
          <a:p>
            <a:r>
              <a:rPr lang="en-IN" sz="2800" b="1" dirty="0">
                <a:latin typeface="Antique Olive" pitchFamily="34" charset="0"/>
              </a:rPr>
              <a:t>Tolerances</a:t>
            </a:r>
            <a:endParaRPr lang="en-US" sz="2800" b="1" dirty="0">
              <a:latin typeface="Antique Olive" pitchFamily="34" charset="0"/>
            </a:endParaRPr>
          </a:p>
          <a:p>
            <a:r>
              <a:rPr lang="en-US" sz="2800" dirty="0">
                <a:latin typeface="Antique Olive" pitchFamily="34" charset="0"/>
              </a:rPr>
              <a:t>The manufacturing tolerances of the industrial windows shall be such that the overall dimensions as shown in Fig. 1 shall not vary by more than 3 mm.</a:t>
            </a:r>
          </a:p>
          <a:p>
            <a:r>
              <a:rPr lang="en-US" sz="2800" dirty="0">
                <a:latin typeface="Antique Olive" pitchFamily="34" charset="0"/>
              </a:rPr>
              <a:t>Glass panes shall conform to IS: 2835-1977 Specification for flat transport sheet glass ( second revision) or IS: 5437-1969 Specification for wired and figured glass as may be required. All glass panes shall have properly squared corners and straight edges.</a:t>
            </a:r>
          </a:p>
          <a:p>
            <a:r>
              <a:rPr lang="en-US" sz="2800" dirty="0">
                <a:latin typeface="Antique Olive" pitchFamily="34" charset="0"/>
              </a:rPr>
              <a:t>Glass panes shall weigh at least 7·5 kg/m2 and shall be free from flaws, specks and bubbles.</a:t>
            </a:r>
            <a:endParaRPr lang="en-IN" sz="28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61</a:t>
            </a:fld>
            <a:endParaRPr lang="en-IN"/>
          </a:p>
        </p:txBody>
      </p:sp>
    </p:spTree>
    <p:extLst>
      <p:ext uri="{BB962C8B-B14F-4D97-AF65-F5344CB8AC3E}">
        <p14:creationId xmlns="" xmlns:p14="http://schemas.microsoft.com/office/powerpoint/2010/main" val="1320675487"/>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2E53A-363E-43BB-AAA2-42923D25D0C5}"/>
              </a:ext>
            </a:extLst>
          </p:cNvPr>
          <p:cNvSpPr>
            <a:spLocks noGrp="1"/>
          </p:cNvSpPr>
          <p:nvPr>
            <p:ph type="title"/>
          </p:nvPr>
        </p:nvSpPr>
        <p:spPr>
          <a:xfrm>
            <a:off x="1413165" y="249382"/>
            <a:ext cx="10091448" cy="1365662"/>
          </a:xfrm>
        </p:spPr>
        <p:txBody>
          <a:bodyPr>
            <a:noAutofit/>
          </a:bodyPr>
          <a:lstStyle/>
          <a:p>
            <a:pPr algn="ctr"/>
            <a:r>
              <a:rPr lang="en-US" sz="4000" b="1" dirty="0">
                <a:solidFill>
                  <a:srgbClr val="0070C0"/>
                </a:solidFill>
                <a:latin typeface="Algerian" panose="04020705040A02060702" pitchFamily="82" charset="0"/>
              </a:rPr>
              <a:t>Window size 0.90 x 1.20 Mts for Living and Bed Rooms.</a:t>
            </a:r>
            <a:endParaRPr lang="en-IN" sz="4000" dirty="0">
              <a:solidFill>
                <a:srgbClr val="0070C0"/>
              </a:solidFill>
            </a:endParaRPr>
          </a:p>
        </p:txBody>
      </p:sp>
      <p:sp>
        <p:nvSpPr>
          <p:cNvPr id="3" name="Content Placeholder 2">
            <a:extLst>
              <a:ext uri="{FF2B5EF4-FFF2-40B4-BE49-F238E27FC236}">
                <a16:creationId xmlns="" xmlns:a16="http://schemas.microsoft.com/office/drawing/2014/main" id="{9CD122C9-C239-477A-82CF-9CFB14547345}"/>
              </a:ext>
            </a:extLst>
          </p:cNvPr>
          <p:cNvSpPr>
            <a:spLocks noGrp="1"/>
          </p:cNvSpPr>
          <p:nvPr>
            <p:ph idx="1"/>
          </p:nvPr>
        </p:nvSpPr>
        <p:spPr>
          <a:xfrm>
            <a:off x="1021279" y="1460665"/>
            <a:ext cx="11170722" cy="5397335"/>
          </a:xfrm>
        </p:spPr>
        <p:txBody>
          <a:bodyPr>
            <a:normAutofit/>
          </a:bodyPr>
          <a:lstStyle/>
          <a:p>
            <a:r>
              <a:rPr lang="en-IN" sz="2800" b="1" u="sng" dirty="0">
                <a:latin typeface="Antique Olive" pitchFamily="34" charset="0"/>
              </a:rPr>
              <a:t>DIMENSIONS AND TOLERANCES</a:t>
            </a:r>
          </a:p>
          <a:p>
            <a:r>
              <a:rPr lang="en-US" sz="2800" dirty="0">
                <a:latin typeface="Antique Olive" pitchFamily="34" charset="0"/>
              </a:rPr>
              <a:t>Unless otherwise agreed to between the manufacturer and the purchaser, standard dimensions of cold rolled sheets and strips shall be as given below:</a:t>
            </a:r>
          </a:p>
          <a:p>
            <a:r>
              <a:rPr lang="en-US" sz="2800" dirty="0">
                <a:latin typeface="Antique Olive" pitchFamily="34" charset="0"/>
              </a:rPr>
              <a:t>Thickness, mm = 0.18 , 0.20, 0.22, 0.25, 0.28, 0.30, 0.32, 0.35, 0.40, 0.45, 0.50, 0.55, 0.63, 0.70,0.80,0.90, 1.00, 1.20, 1.25, 1.40, 1.50, 1.60, 1.80, and 2.00.</a:t>
            </a:r>
          </a:p>
          <a:p>
            <a:r>
              <a:rPr lang="en-US" sz="2800" dirty="0">
                <a:latin typeface="Antique Olive" pitchFamily="34" charset="0"/>
              </a:rPr>
              <a:t>Unless otherwise specified, the dimensional and shape tolerances applicable to cold rolled sheets and strips shall be as given in IS/ISO 16162 : 2005.</a:t>
            </a:r>
            <a:endParaRPr lang="en-IN" sz="2800" b="1" u="sng"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62</a:t>
            </a:fld>
            <a:endParaRPr lang="en-IN"/>
          </a:p>
        </p:txBody>
      </p:sp>
    </p:spTree>
    <p:extLst>
      <p:ext uri="{BB962C8B-B14F-4D97-AF65-F5344CB8AC3E}">
        <p14:creationId xmlns="" xmlns:p14="http://schemas.microsoft.com/office/powerpoint/2010/main" val="2021295705"/>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BBCE2A-87A4-46A7-BFBD-7DBAB0EA9058}"/>
              </a:ext>
            </a:extLst>
          </p:cNvPr>
          <p:cNvSpPr>
            <a:spLocks noGrp="1"/>
          </p:cNvSpPr>
          <p:nvPr>
            <p:ph type="title"/>
          </p:nvPr>
        </p:nvSpPr>
        <p:spPr>
          <a:xfrm>
            <a:off x="1531917" y="0"/>
            <a:ext cx="9972695" cy="1465613"/>
          </a:xfrm>
        </p:spPr>
        <p:txBody>
          <a:bodyPr>
            <a:normAutofit/>
          </a:bodyPr>
          <a:lstStyle/>
          <a:p>
            <a:pPr algn="ctr"/>
            <a:r>
              <a:rPr lang="en-US" sz="4000" b="1" dirty="0">
                <a:solidFill>
                  <a:srgbClr val="0070C0"/>
                </a:solidFill>
                <a:latin typeface="Algerian" panose="04020705040A02060702" pitchFamily="82" charset="0"/>
              </a:rPr>
              <a:t>Window size 0.90 x 1.20 Mts for Living and Bed </a:t>
            </a:r>
            <a:r>
              <a:rPr lang="en-US" sz="4000" b="1" dirty="0" smtClean="0">
                <a:solidFill>
                  <a:srgbClr val="0070C0"/>
                </a:solidFill>
                <a:latin typeface="Algerian" panose="04020705040A02060702" pitchFamily="82" charset="0"/>
              </a:rPr>
              <a:t>Rooms</a:t>
            </a:r>
            <a:endParaRPr lang="en-IN" dirty="0">
              <a:solidFill>
                <a:srgbClr val="0070C0"/>
              </a:solidFill>
            </a:endParaRPr>
          </a:p>
        </p:txBody>
      </p:sp>
      <p:sp>
        <p:nvSpPr>
          <p:cNvPr id="3" name="Content Placeholder 2">
            <a:extLst>
              <a:ext uri="{FF2B5EF4-FFF2-40B4-BE49-F238E27FC236}">
                <a16:creationId xmlns="" xmlns:a16="http://schemas.microsoft.com/office/drawing/2014/main" id="{9F62EBD6-D48C-48A4-BE8A-E01F7AEDB01C}"/>
              </a:ext>
            </a:extLst>
          </p:cNvPr>
          <p:cNvSpPr>
            <a:spLocks noGrp="1"/>
          </p:cNvSpPr>
          <p:nvPr>
            <p:ph idx="1"/>
          </p:nvPr>
        </p:nvSpPr>
        <p:spPr>
          <a:xfrm>
            <a:off x="1033153" y="1199408"/>
            <a:ext cx="11158847" cy="5658592"/>
          </a:xfrm>
        </p:spPr>
        <p:txBody>
          <a:bodyPr>
            <a:noAutofit/>
          </a:bodyPr>
          <a:lstStyle/>
          <a:p>
            <a:r>
              <a:rPr lang="en-US" sz="2400" dirty="0">
                <a:latin typeface="Antique Olive" pitchFamily="34" charset="0"/>
              </a:rPr>
              <a:t>SCALE OF SAMPLING AND CRITERIA FOR CONFORMITY FOR STEEL DOORS, WINDOWS, VENTILATORS AND FIXED-LIGHTS</a:t>
            </a:r>
          </a:p>
          <a:p>
            <a:r>
              <a:rPr lang="en-IN" sz="2400" dirty="0">
                <a:latin typeface="Antique Olive" pitchFamily="34" charset="0"/>
              </a:rPr>
              <a:t>SAMPLING</a:t>
            </a:r>
          </a:p>
          <a:p>
            <a:r>
              <a:rPr lang="en-US" sz="2400" dirty="0">
                <a:latin typeface="Antique Olive" pitchFamily="34" charset="0"/>
              </a:rPr>
              <a:t>Lot - In any consignment all the doors/windows/ventilators/fixed lights of similar raw-materials under relevantly uniform conditions of manufacture shall be grouped together to constitute a lot.</a:t>
            </a:r>
          </a:p>
          <a:p>
            <a:r>
              <a:rPr lang="en-US" sz="2400" dirty="0">
                <a:latin typeface="Antique Olive" pitchFamily="34" charset="0"/>
              </a:rPr>
              <a:t>Sample shall be selected and inspected for each lot separately for ascertaining its conformity or otherwise to the requirements of the specification.</a:t>
            </a:r>
          </a:p>
          <a:p>
            <a:r>
              <a:rPr lang="en-US" sz="2400" dirty="0">
                <a:latin typeface="Antique Olive" pitchFamily="34" charset="0"/>
              </a:rPr>
              <a:t>The number of </a:t>
            </a:r>
            <a:r>
              <a:rPr lang="en-US" sz="2400" dirty="0" smtClean="0">
                <a:latin typeface="Antique Olive" pitchFamily="34" charset="0"/>
              </a:rPr>
              <a:t>doors/windows/ventilators/fixed-lights </a:t>
            </a:r>
            <a:r>
              <a:rPr lang="en-US" sz="2400" dirty="0">
                <a:latin typeface="Antique Olive" pitchFamily="34" charset="0"/>
              </a:rPr>
              <a:t>to constitute the sample, to be </a:t>
            </a:r>
            <a:r>
              <a:rPr lang="en-US" sz="2400" dirty="0" smtClean="0">
                <a:latin typeface="Antique Olive" pitchFamily="34" charset="0"/>
              </a:rPr>
              <a:t>selected </a:t>
            </a:r>
            <a:r>
              <a:rPr lang="en-US" sz="2400" dirty="0">
                <a:latin typeface="Antique Olive" pitchFamily="34" charset="0"/>
              </a:rPr>
              <a:t>from a lot shall depend upon the size of the lot and shall be in accordance with co1 1 and 2 of Table 3.</a:t>
            </a:r>
          </a:p>
          <a:p>
            <a:endParaRPr lang="en-IN" sz="24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63</a:t>
            </a:fld>
            <a:endParaRPr lang="en-IN"/>
          </a:p>
        </p:txBody>
      </p:sp>
    </p:spTree>
    <p:extLst>
      <p:ext uri="{BB962C8B-B14F-4D97-AF65-F5344CB8AC3E}">
        <p14:creationId xmlns="" xmlns:p14="http://schemas.microsoft.com/office/powerpoint/2010/main" val="1261667926"/>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257ED5-E812-4869-A5EC-DE2F6D329E2C}"/>
              </a:ext>
            </a:extLst>
          </p:cNvPr>
          <p:cNvSpPr>
            <a:spLocks noGrp="1"/>
          </p:cNvSpPr>
          <p:nvPr>
            <p:ph type="title"/>
          </p:nvPr>
        </p:nvSpPr>
        <p:spPr>
          <a:xfrm>
            <a:off x="1178664" y="0"/>
            <a:ext cx="10515600" cy="1325563"/>
          </a:xfrm>
        </p:spPr>
        <p:txBody>
          <a:bodyPr>
            <a:normAutofit/>
          </a:bodyPr>
          <a:lstStyle/>
          <a:p>
            <a:pPr algn="ctr"/>
            <a:r>
              <a:rPr lang="en-US" sz="4000" b="1" dirty="0">
                <a:solidFill>
                  <a:srgbClr val="0070C0"/>
                </a:solidFill>
                <a:latin typeface="Algerian" panose="04020705040A02060702" pitchFamily="82" charset="0"/>
              </a:rPr>
              <a:t>Window size 0.90 x 1.20 Mts for Living and Bed Rooms.</a:t>
            </a:r>
            <a:endParaRPr lang="en-IN" sz="4000" dirty="0">
              <a:solidFill>
                <a:srgbClr val="0070C0"/>
              </a:solidFill>
            </a:endParaRPr>
          </a:p>
        </p:txBody>
      </p:sp>
      <p:sp>
        <p:nvSpPr>
          <p:cNvPr id="3" name="Content Placeholder 2">
            <a:extLst>
              <a:ext uri="{FF2B5EF4-FFF2-40B4-BE49-F238E27FC236}">
                <a16:creationId xmlns="" xmlns:a16="http://schemas.microsoft.com/office/drawing/2014/main" id="{FFAB3BDC-BD5A-423C-A2C3-B05DF420C456}"/>
              </a:ext>
            </a:extLst>
          </p:cNvPr>
          <p:cNvSpPr>
            <a:spLocks noGrp="1"/>
          </p:cNvSpPr>
          <p:nvPr>
            <p:ph idx="1"/>
          </p:nvPr>
        </p:nvSpPr>
        <p:spPr>
          <a:xfrm>
            <a:off x="997590" y="5531077"/>
            <a:ext cx="10450223" cy="1706934"/>
          </a:xfrm>
        </p:spPr>
        <p:txBody>
          <a:bodyPr>
            <a:normAutofit/>
          </a:bodyPr>
          <a:lstStyle/>
          <a:p>
            <a:pPr marL="0" indent="0">
              <a:buNone/>
            </a:pPr>
            <a:r>
              <a:rPr lang="en-US" sz="2200" dirty="0" smtClean="0">
                <a:latin typeface="Antique Olive" pitchFamily="34" charset="0"/>
              </a:rPr>
              <a:t>The </a:t>
            </a:r>
            <a:r>
              <a:rPr lang="en-US" sz="2200" dirty="0">
                <a:latin typeface="Antique Olive" pitchFamily="34" charset="0"/>
              </a:rPr>
              <a:t>doors/windows/ventilators/fixed-lights for the sample shall be selected at random from the lot. In order to ensure the randomness of selection of the sample procedures given in IS : 4905-1968* may be followed. </a:t>
            </a:r>
            <a:endParaRPr lang="en-IN" sz="2200" dirty="0">
              <a:latin typeface="Antique Olive" pitchFamily="34" charset="0"/>
            </a:endParaRPr>
          </a:p>
        </p:txBody>
      </p:sp>
      <p:graphicFrame>
        <p:nvGraphicFramePr>
          <p:cNvPr id="4" name="Table 3">
            <a:extLst>
              <a:ext uri="{FF2B5EF4-FFF2-40B4-BE49-F238E27FC236}">
                <a16:creationId xmlns="" xmlns:a16="http://schemas.microsoft.com/office/drawing/2014/main" id="{01162128-DAE9-4989-8492-044CFC32EE97}"/>
              </a:ext>
            </a:extLst>
          </p:cNvPr>
          <p:cNvGraphicFramePr>
            <a:graphicFrameLocks noGrp="1"/>
          </p:cNvGraphicFramePr>
          <p:nvPr>
            <p:extLst>
              <p:ext uri="{D42A27DB-BD31-4B8C-83A1-F6EECF244321}">
                <p14:modId xmlns="" xmlns:p14="http://schemas.microsoft.com/office/powerpoint/2010/main" val="3366176072"/>
              </p:ext>
            </p:extLst>
          </p:nvPr>
        </p:nvGraphicFramePr>
        <p:xfrm>
          <a:off x="2038572" y="1241220"/>
          <a:ext cx="7948575" cy="4206240"/>
        </p:xfrm>
        <a:graphic>
          <a:graphicData uri="http://schemas.openxmlformats.org/drawingml/2006/table">
            <a:tbl>
              <a:tblPr firstRow="1" bandRow="1">
                <a:tableStyleId>{5C22544A-7EE6-4342-B048-85BDC9FD1C3A}</a:tableStyleId>
              </a:tblPr>
              <a:tblGrid>
                <a:gridCol w="1589715">
                  <a:extLst>
                    <a:ext uri="{9D8B030D-6E8A-4147-A177-3AD203B41FA5}">
                      <a16:colId xmlns="" xmlns:a16="http://schemas.microsoft.com/office/drawing/2014/main" val="185858403"/>
                    </a:ext>
                  </a:extLst>
                </a:gridCol>
                <a:gridCol w="1589715">
                  <a:extLst>
                    <a:ext uri="{9D8B030D-6E8A-4147-A177-3AD203B41FA5}">
                      <a16:colId xmlns="" xmlns:a16="http://schemas.microsoft.com/office/drawing/2014/main" val="3050393955"/>
                    </a:ext>
                  </a:extLst>
                </a:gridCol>
                <a:gridCol w="1589715">
                  <a:extLst>
                    <a:ext uri="{9D8B030D-6E8A-4147-A177-3AD203B41FA5}">
                      <a16:colId xmlns="" xmlns:a16="http://schemas.microsoft.com/office/drawing/2014/main" val="1135060409"/>
                    </a:ext>
                  </a:extLst>
                </a:gridCol>
                <a:gridCol w="1589715">
                  <a:extLst>
                    <a:ext uri="{9D8B030D-6E8A-4147-A177-3AD203B41FA5}">
                      <a16:colId xmlns="" xmlns:a16="http://schemas.microsoft.com/office/drawing/2014/main" val="3298517100"/>
                    </a:ext>
                  </a:extLst>
                </a:gridCol>
                <a:gridCol w="1589715">
                  <a:extLst>
                    <a:ext uri="{9D8B030D-6E8A-4147-A177-3AD203B41FA5}">
                      <a16:colId xmlns="" xmlns:a16="http://schemas.microsoft.com/office/drawing/2014/main" val="1019847844"/>
                    </a:ext>
                  </a:extLst>
                </a:gridCol>
              </a:tblGrid>
              <a:tr h="1857815">
                <a:tc>
                  <a:txBody>
                    <a:bodyPr/>
                    <a:lstStyle/>
                    <a:p>
                      <a:r>
                        <a:rPr lang="en-IN" dirty="0"/>
                        <a:t>Lot size(no of /DOOBS/WIN~OWS/ IN THE LOT) </a:t>
                      </a:r>
                    </a:p>
                  </a:txBody>
                  <a:tcPr/>
                </a:tc>
                <a:tc>
                  <a:txBody>
                    <a:bodyPr/>
                    <a:lstStyle/>
                    <a:p>
                      <a:r>
                        <a:rPr lang="en-IN" dirty="0"/>
                        <a:t>SAMPLE SIZE (No. OF Doors/ WINDOWS </a:t>
                      </a:r>
                      <a:r>
                        <a:rPr lang="en-US" dirty="0"/>
                        <a:t>TO BE SELECTED IN THE SAMPLE) </a:t>
                      </a:r>
                      <a:endParaRPr lang="en-IN" dirty="0"/>
                    </a:p>
                  </a:txBody>
                  <a:tcPr/>
                </a:tc>
                <a:tc>
                  <a:txBody>
                    <a:bodyPr/>
                    <a:lstStyle/>
                    <a:p>
                      <a:r>
                        <a:rPr lang="en-IN" dirty="0"/>
                        <a:t>PEHMISSIBLE  No. OF DEFECTIVES</a:t>
                      </a:r>
                    </a:p>
                  </a:txBody>
                  <a:tcPr/>
                </a:tc>
                <a:tc>
                  <a:txBody>
                    <a:bodyPr/>
                    <a:lstStyle/>
                    <a:p>
                      <a:r>
                        <a:rPr lang="en-IN" dirty="0"/>
                        <a:t>SUB-SAMPLE SIZE </a:t>
                      </a:r>
                    </a:p>
                  </a:txBody>
                  <a:tcPr/>
                </a:tc>
                <a:tc>
                  <a:txBody>
                    <a:bodyPr/>
                    <a:lstStyle/>
                    <a:p>
                      <a:r>
                        <a:rPr lang="en-IN" dirty="0"/>
                        <a:t>PERMISSIBLIG No. OF DEFEC TIVES IN THE SUB SAMPLE </a:t>
                      </a:r>
                    </a:p>
                  </a:txBody>
                  <a:tcPr/>
                </a:tc>
                <a:extLst>
                  <a:ext uri="{0D108BD9-81ED-4DB2-BD59-A6C34878D82A}">
                    <a16:rowId xmlns="" xmlns:a16="http://schemas.microsoft.com/office/drawing/2014/main" val="1328343942"/>
                  </a:ext>
                </a:extLst>
              </a:tr>
              <a:tr h="342476">
                <a:tc>
                  <a:txBody>
                    <a:bodyPr/>
                    <a:lstStyle/>
                    <a:p>
                      <a:r>
                        <a:rPr lang="en-US" dirty="0"/>
                        <a:t>up to 50 </a:t>
                      </a:r>
                      <a:endParaRPr lang="en-IN" dirty="0"/>
                    </a:p>
                  </a:txBody>
                  <a:tcPr/>
                </a:tc>
                <a:tc>
                  <a:txBody>
                    <a:bodyPr/>
                    <a:lstStyle/>
                    <a:p>
                      <a:r>
                        <a:rPr lang="en-IN" dirty="0"/>
                        <a:t>5</a:t>
                      </a:r>
                    </a:p>
                  </a:txBody>
                  <a:tcPr/>
                </a:tc>
                <a:tc>
                  <a:txBody>
                    <a:bodyPr/>
                    <a:lstStyle/>
                    <a:p>
                      <a:r>
                        <a:rPr lang="en-IN" dirty="0"/>
                        <a:t>0</a:t>
                      </a:r>
                    </a:p>
                  </a:txBody>
                  <a:tcPr/>
                </a:tc>
                <a:tc>
                  <a:txBody>
                    <a:bodyPr/>
                    <a:lstStyle/>
                    <a:p>
                      <a:r>
                        <a:rPr lang="en-IN" dirty="0"/>
                        <a:t>2</a:t>
                      </a:r>
                    </a:p>
                  </a:txBody>
                  <a:tcPr/>
                </a:tc>
                <a:tc>
                  <a:txBody>
                    <a:bodyPr/>
                    <a:lstStyle/>
                    <a:p>
                      <a:r>
                        <a:rPr lang="en-IN" dirty="0"/>
                        <a:t>0</a:t>
                      </a:r>
                    </a:p>
                  </a:txBody>
                  <a:tcPr/>
                </a:tc>
                <a:extLst>
                  <a:ext uri="{0D108BD9-81ED-4DB2-BD59-A6C34878D82A}">
                    <a16:rowId xmlns="" xmlns:a16="http://schemas.microsoft.com/office/drawing/2014/main" val="1862224638"/>
                  </a:ext>
                </a:extLst>
              </a:tr>
              <a:tr h="342476">
                <a:tc>
                  <a:txBody>
                    <a:bodyPr/>
                    <a:lstStyle/>
                    <a:p>
                      <a:r>
                        <a:rPr lang="en-IN" dirty="0"/>
                        <a:t>51 to 150 </a:t>
                      </a:r>
                    </a:p>
                  </a:txBody>
                  <a:tcPr/>
                </a:tc>
                <a:tc>
                  <a:txBody>
                    <a:bodyPr/>
                    <a:lstStyle/>
                    <a:p>
                      <a:r>
                        <a:rPr lang="en-IN" dirty="0"/>
                        <a:t>8</a:t>
                      </a:r>
                    </a:p>
                  </a:txBody>
                  <a:tcPr/>
                </a:tc>
                <a:tc>
                  <a:txBody>
                    <a:bodyPr/>
                    <a:lstStyle/>
                    <a:p>
                      <a:r>
                        <a:rPr lang="en-IN" dirty="0"/>
                        <a:t>0</a:t>
                      </a:r>
                    </a:p>
                  </a:txBody>
                  <a:tcPr/>
                </a:tc>
                <a:tc>
                  <a:txBody>
                    <a:bodyPr/>
                    <a:lstStyle/>
                    <a:p>
                      <a:r>
                        <a:rPr lang="en-IN" dirty="0"/>
                        <a:t>3</a:t>
                      </a:r>
                    </a:p>
                  </a:txBody>
                  <a:tcPr/>
                </a:tc>
                <a:tc>
                  <a:txBody>
                    <a:bodyPr/>
                    <a:lstStyle/>
                    <a:p>
                      <a:r>
                        <a:rPr lang="en-IN" dirty="0"/>
                        <a:t>0</a:t>
                      </a:r>
                    </a:p>
                  </a:txBody>
                  <a:tcPr/>
                </a:tc>
                <a:extLst>
                  <a:ext uri="{0D108BD9-81ED-4DB2-BD59-A6C34878D82A}">
                    <a16:rowId xmlns="" xmlns:a16="http://schemas.microsoft.com/office/drawing/2014/main" val="44116380"/>
                  </a:ext>
                </a:extLst>
              </a:tr>
              <a:tr h="342476">
                <a:tc>
                  <a:txBody>
                    <a:bodyPr/>
                    <a:lstStyle/>
                    <a:p>
                      <a:r>
                        <a:rPr lang="en-IN" dirty="0"/>
                        <a:t>151 to 300</a:t>
                      </a:r>
                    </a:p>
                  </a:txBody>
                  <a:tcPr/>
                </a:tc>
                <a:tc>
                  <a:txBody>
                    <a:bodyPr/>
                    <a:lstStyle/>
                    <a:p>
                      <a:r>
                        <a:rPr lang="en-IN" dirty="0"/>
                        <a:t>13</a:t>
                      </a:r>
                    </a:p>
                  </a:txBody>
                  <a:tcPr/>
                </a:tc>
                <a:tc>
                  <a:txBody>
                    <a:bodyPr/>
                    <a:lstStyle/>
                    <a:p>
                      <a:r>
                        <a:rPr lang="en-IN" dirty="0"/>
                        <a:t>1</a:t>
                      </a:r>
                    </a:p>
                  </a:txBody>
                  <a:tcPr/>
                </a:tc>
                <a:tc>
                  <a:txBody>
                    <a:bodyPr/>
                    <a:lstStyle/>
                    <a:p>
                      <a:r>
                        <a:rPr lang="en-IN" dirty="0"/>
                        <a:t>5</a:t>
                      </a:r>
                    </a:p>
                  </a:txBody>
                  <a:tcPr/>
                </a:tc>
                <a:tc>
                  <a:txBody>
                    <a:bodyPr/>
                    <a:lstStyle/>
                    <a:p>
                      <a:r>
                        <a:rPr lang="en-IN" dirty="0"/>
                        <a:t>0</a:t>
                      </a:r>
                    </a:p>
                  </a:txBody>
                  <a:tcPr/>
                </a:tc>
                <a:extLst>
                  <a:ext uri="{0D108BD9-81ED-4DB2-BD59-A6C34878D82A}">
                    <a16:rowId xmlns="" xmlns:a16="http://schemas.microsoft.com/office/drawing/2014/main" val="881393802"/>
                  </a:ext>
                </a:extLst>
              </a:tr>
              <a:tr h="342476">
                <a:tc>
                  <a:txBody>
                    <a:bodyPr/>
                    <a:lstStyle/>
                    <a:p>
                      <a:r>
                        <a:rPr lang="en-IN" dirty="0"/>
                        <a:t>301 to 500 </a:t>
                      </a:r>
                    </a:p>
                  </a:txBody>
                  <a:tcPr/>
                </a:tc>
                <a:tc>
                  <a:txBody>
                    <a:bodyPr/>
                    <a:lstStyle/>
                    <a:p>
                      <a:r>
                        <a:rPr lang="en-IN" dirty="0"/>
                        <a:t>20</a:t>
                      </a:r>
                    </a:p>
                  </a:txBody>
                  <a:tcPr/>
                </a:tc>
                <a:tc>
                  <a:txBody>
                    <a:bodyPr/>
                    <a:lstStyle/>
                    <a:p>
                      <a:r>
                        <a:rPr lang="en-IN" dirty="0"/>
                        <a:t>2</a:t>
                      </a:r>
                    </a:p>
                  </a:txBody>
                  <a:tcPr/>
                </a:tc>
                <a:tc>
                  <a:txBody>
                    <a:bodyPr/>
                    <a:lstStyle/>
                    <a:p>
                      <a:r>
                        <a:rPr lang="en-IN" dirty="0"/>
                        <a:t>8</a:t>
                      </a:r>
                    </a:p>
                  </a:txBody>
                  <a:tcPr/>
                </a:tc>
                <a:tc>
                  <a:txBody>
                    <a:bodyPr/>
                    <a:lstStyle/>
                    <a:p>
                      <a:r>
                        <a:rPr lang="en-IN" dirty="0"/>
                        <a:t>0</a:t>
                      </a:r>
                    </a:p>
                  </a:txBody>
                  <a:tcPr/>
                </a:tc>
                <a:extLst>
                  <a:ext uri="{0D108BD9-81ED-4DB2-BD59-A6C34878D82A}">
                    <a16:rowId xmlns="" xmlns:a16="http://schemas.microsoft.com/office/drawing/2014/main" val="2175922561"/>
                  </a:ext>
                </a:extLst>
              </a:tr>
              <a:tr h="342476">
                <a:tc>
                  <a:txBody>
                    <a:bodyPr/>
                    <a:lstStyle/>
                    <a:p>
                      <a:r>
                        <a:rPr lang="en-IN" dirty="0"/>
                        <a:t>501 to 1000</a:t>
                      </a:r>
                    </a:p>
                  </a:txBody>
                  <a:tcPr/>
                </a:tc>
                <a:tc>
                  <a:txBody>
                    <a:bodyPr/>
                    <a:lstStyle/>
                    <a:p>
                      <a:r>
                        <a:rPr lang="en-IN" dirty="0"/>
                        <a:t>32</a:t>
                      </a:r>
                    </a:p>
                  </a:txBody>
                  <a:tcPr/>
                </a:tc>
                <a:tc>
                  <a:txBody>
                    <a:bodyPr/>
                    <a:lstStyle/>
                    <a:p>
                      <a:r>
                        <a:rPr lang="en-IN" dirty="0"/>
                        <a:t>3</a:t>
                      </a:r>
                    </a:p>
                  </a:txBody>
                  <a:tcPr/>
                </a:tc>
                <a:tc>
                  <a:txBody>
                    <a:bodyPr/>
                    <a:lstStyle/>
                    <a:p>
                      <a:r>
                        <a:rPr lang="en-IN" dirty="0"/>
                        <a:t>13</a:t>
                      </a:r>
                    </a:p>
                  </a:txBody>
                  <a:tcPr/>
                </a:tc>
                <a:tc>
                  <a:txBody>
                    <a:bodyPr/>
                    <a:lstStyle/>
                    <a:p>
                      <a:r>
                        <a:rPr lang="en-IN" dirty="0"/>
                        <a:t>1</a:t>
                      </a:r>
                    </a:p>
                  </a:txBody>
                  <a:tcPr/>
                </a:tc>
                <a:extLst>
                  <a:ext uri="{0D108BD9-81ED-4DB2-BD59-A6C34878D82A}">
                    <a16:rowId xmlns="" xmlns:a16="http://schemas.microsoft.com/office/drawing/2014/main" val="1527312458"/>
                  </a:ext>
                </a:extLst>
              </a:tr>
              <a:tr h="342476">
                <a:tc>
                  <a:txBody>
                    <a:bodyPr/>
                    <a:lstStyle/>
                    <a:p>
                      <a:r>
                        <a:rPr lang="en-IN" dirty="0"/>
                        <a:t>1001 to3000</a:t>
                      </a:r>
                    </a:p>
                  </a:txBody>
                  <a:tcPr/>
                </a:tc>
                <a:tc>
                  <a:txBody>
                    <a:bodyPr/>
                    <a:lstStyle/>
                    <a:p>
                      <a:r>
                        <a:rPr lang="en-IN" dirty="0"/>
                        <a:t>50</a:t>
                      </a:r>
                    </a:p>
                  </a:txBody>
                  <a:tcPr/>
                </a:tc>
                <a:tc>
                  <a:txBody>
                    <a:bodyPr/>
                    <a:lstStyle/>
                    <a:p>
                      <a:r>
                        <a:rPr lang="en-IN" dirty="0"/>
                        <a:t>5</a:t>
                      </a:r>
                    </a:p>
                  </a:txBody>
                  <a:tcPr/>
                </a:tc>
                <a:tc>
                  <a:txBody>
                    <a:bodyPr/>
                    <a:lstStyle/>
                    <a:p>
                      <a:r>
                        <a:rPr lang="en-IN" dirty="0"/>
                        <a:t>20</a:t>
                      </a:r>
                    </a:p>
                  </a:txBody>
                  <a:tcPr/>
                </a:tc>
                <a:tc>
                  <a:txBody>
                    <a:bodyPr/>
                    <a:lstStyle/>
                    <a:p>
                      <a:r>
                        <a:rPr lang="en-IN" dirty="0"/>
                        <a:t>2</a:t>
                      </a:r>
                    </a:p>
                  </a:txBody>
                  <a:tcPr/>
                </a:tc>
                <a:extLst>
                  <a:ext uri="{0D108BD9-81ED-4DB2-BD59-A6C34878D82A}">
                    <a16:rowId xmlns="" xmlns:a16="http://schemas.microsoft.com/office/drawing/2014/main" val="1456776540"/>
                  </a:ext>
                </a:extLst>
              </a:tr>
            </a:tbl>
          </a:graphicData>
        </a:graphic>
      </p:graphicFrame>
      <p:sp>
        <p:nvSpPr>
          <p:cNvPr id="6" name="Slide Number Placeholder 5"/>
          <p:cNvSpPr>
            <a:spLocks noGrp="1"/>
          </p:cNvSpPr>
          <p:nvPr>
            <p:ph type="sldNum" sz="quarter" idx="12"/>
          </p:nvPr>
        </p:nvSpPr>
        <p:spPr/>
        <p:txBody>
          <a:bodyPr/>
          <a:lstStyle/>
          <a:p>
            <a:fld id="{443F5EDB-AB29-4AB1-A9D2-31D60AE98814}" type="slidenum">
              <a:rPr lang="en-IN" smtClean="0"/>
              <a:pPr/>
              <a:t>64</a:t>
            </a:fld>
            <a:endParaRPr lang="en-IN"/>
          </a:p>
        </p:txBody>
      </p:sp>
    </p:spTree>
    <p:extLst>
      <p:ext uri="{BB962C8B-B14F-4D97-AF65-F5344CB8AC3E}">
        <p14:creationId xmlns="" xmlns:p14="http://schemas.microsoft.com/office/powerpoint/2010/main" val="455499580"/>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BE19C8-9C1C-421C-AAF5-DC625D1D74C2}"/>
              </a:ext>
            </a:extLst>
          </p:cNvPr>
          <p:cNvSpPr>
            <a:spLocks noGrp="1"/>
          </p:cNvSpPr>
          <p:nvPr>
            <p:ph type="title"/>
          </p:nvPr>
        </p:nvSpPr>
        <p:spPr>
          <a:xfrm>
            <a:off x="1472540" y="172848"/>
            <a:ext cx="9915896" cy="1280890"/>
          </a:xfrm>
        </p:spPr>
        <p:txBody>
          <a:bodyPr>
            <a:noAutofit/>
          </a:bodyPr>
          <a:lstStyle/>
          <a:p>
            <a:pPr algn="ctr"/>
            <a:r>
              <a:rPr lang="en-US" sz="4000" b="1" dirty="0">
                <a:solidFill>
                  <a:srgbClr val="0070C0"/>
                </a:solidFill>
                <a:latin typeface="Algerian" panose="04020705040A02060702" pitchFamily="82" charset="0"/>
              </a:rPr>
              <a:t>Window size 0.90 x 1.20 Mts for Living and Bed Rooms</a:t>
            </a:r>
            <a:endParaRPr lang="en-IN" sz="4000" dirty="0">
              <a:solidFill>
                <a:srgbClr val="0070C0"/>
              </a:solidFill>
            </a:endParaRPr>
          </a:p>
        </p:txBody>
      </p:sp>
      <p:sp>
        <p:nvSpPr>
          <p:cNvPr id="3" name="Content Placeholder 2">
            <a:extLst>
              <a:ext uri="{FF2B5EF4-FFF2-40B4-BE49-F238E27FC236}">
                <a16:creationId xmlns="" xmlns:a16="http://schemas.microsoft.com/office/drawing/2014/main" id="{F3CD0CCE-E8C2-4CEC-91C2-1A7FD78FA8F8}"/>
              </a:ext>
            </a:extLst>
          </p:cNvPr>
          <p:cNvSpPr>
            <a:spLocks noGrp="1"/>
          </p:cNvSpPr>
          <p:nvPr>
            <p:ph idx="1"/>
          </p:nvPr>
        </p:nvSpPr>
        <p:spPr>
          <a:xfrm>
            <a:off x="380010" y="1187532"/>
            <a:ext cx="11811990" cy="5670468"/>
          </a:xfrm>
        </p:spPr>
        <p:txBody>
          <a:bodyPr>
            <a:normAutofit/>
          </a:bodyPr>
          <a:lstStyle/>
          <a:p>
            <a:r>
              <a:rPr lang="en-IN" dirty="0">
                <a:latin typeface="Antique Olive" pitchFamily="34" charset="0"/>
              </a:rPr>
              <a:t>CRITERIA FOR CONFORMITY </a:t>
            </a:r>
          </a:p>
          <a:p>
            <a:pPr marL="0" indent="0">
              <a:buNone/>
            </a:pPr>
            <a:r>
              <a:rPr lang="en-US" sz="2000" dirty="0">
                <a:latin typeface="Antique Olive" pitchFamily="34" charset="0"/>
              </a:rPr>
              <a:t>The doors/windows/ventilators/fixed-lights selected in the sample under B-l.2 and B-l.3 shall be inspected for </a:t>
            </a:r>
            <a:r>
              <a:rPr lang="en-US" sz="2000" dirty="0" smtClean="0">
                <a:latin typeface="Antique Olive" pitchFamily="34" charset="0"/>
              </a:rPr>
              <a:t>dimensions </a:t>
            </a:r>
            <a:r>
              <a:rPr lang="en-US" sz="2000" dirty="0">
                <a:latin typeface="Antique Olive" pitchFamily="34" charset="0"/>
              </a:rPr>
              <a:t>( 4.1.1 ), tolerances </a:t>
            </a:r>
            <a:r>
              <a:rPr lang="en-US" sz="2000" dirty="0" smtClean="0">
                <a:latin typeface="Antique Olive" pitchFamily="34" charset="0"/>
              </a:rPr>
              <a:t>( </a:t>
            </a:r>
            <a:r>
              <a:rPr lang="en-US" sz="2000" dirty="0">
                <a:latin typeface="Antique Olive" pitchFamily="34" charset="0"/>
              </a:rPr>
              <a:t>4.2 ), materials ( 5 ), fabrication ( 6 ) [ except ( 6.1.1 ) 1, positioning of holes, fixing screws and lugs ( 7), finishing ( 8 ) and glazing ( 9 ). Any door/window, ventilator/fixed-light not satisfying any one or more of the requirements inspected for shall be classified as defective. A lot shall be considered having satisfied the requirements of the standard with regard to these characteristics if the number of defectives in the sample is less than or equal to the corresponding number given in co1 3 of Table 3. </a:t>
            </a:r>
          </a:p>
          <a:p>
            <a:pPr marL="0" indent="0">
              <a:buNone/>
            </a:pPr>
            <a:r>
              <a:rPr lang="en-US" sz="2000" dirty="0">
                <a:latin typeface="Antique Olive" pitchFamily="34" charset="0"/>
              </a:rPr>
              <a:t>The lot having satisfied the requirements listed in B-2.1 shall be inspected for requirements of welded joints. For this purpose a sub-sample of the size given in co1 4 of Table 3 shall be selected from the doors/ windows/ventilators/fixed-lights which have been found non defective under B-2.1. The doors/windows/ventilators/fixed-lights in the sub-sample shall be tested according to 6.1.1.1, 6.1.1.2 and 6.1.1.3. A lot shall be considered having satisfied~ the requirements of welded joints if the number of doors windows/ventilators/fixed-lights tested above from the sub-sample does not exceed the corresponding number given in co1 5 of table 3. </a:t>
            </a:r>
            <a:endParaRPr lang="en-IN" sz="20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65</a:t>
            </a:fld>
            <a:endParaRPr lang="en-IN"/>
          </a:p>
        </p:txBody>
      </p:sp>
    </p:spTree>
    <p:extLst>
      <p:ext uri="{BB962C8B-B14F-4D97-AF65-F5344CB8AC3E}">
        <p14:creationId xmlns="" xmlns:p14="http://schemas.microsoft.com/office/powerpoint/2010/main" val="215670017"/>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63086-0C87-4C02-9053-8ED19DADBD78}"/>
              </a:ext>
            </a:extLst>
          </p:cNvPr>
          <p:cNvSpPr>
            <a:spLocks noGrp="1"/>
          </p:cNvSpPr>
          <p:nvPr>
            <p:ph type="title"/>
          </p:nvPr>
        </p:nvSpPr>
        <p:spPr>
          <a:xfrm>
            <a:off x="1219200" y="0"/>
            <a:ext cx="10972800" cy="1258785"/>
          </a:xfrm>
        </p:spPr>
        <p:txBody>
          <a:bodyPr>
            <a:noAutofit/>
          </a:bodyPr>
          <a:lstStyle/>
          <a:p>
            <a:pPr algn="ctr"/>
            <a:r>
              <a:rPr lang="en-IN" sz="4000" dirty="0">
                <a:solidFill>
                  <a:srgbClr val="0070C0"/>
                </a:solidFill>
                <a:latin typeface="Algerian" panose="04020705040A02060702" pitchFamily="82" charset="0"/>
              </a:rPr>
              <a:t>AS per IS 513 for the </a:t>
            </a:r>
            <a:r>
              <a:rPr lang="en-US" sz="4000" dirty="0">
                <a:solidFill>
                  <a:srgbClr val="0070C0"/>
                </a:solidFill>
                <a:latin typeface="Algerian" panose="04020705040A02060702" pitchFamily="82" charset="0"/>
              </a:rPr>
              <a:t>COLD REDUCED LOW CARBON STEEL SHEET AND STRIP</a:t>
            </a:r>
            <a:endParaRPr lang="en-IN" sz="4000" dirty="0">
              <a:solidFill>
                <a:srgbClr val="0070C0"/>
              </a:solidFill>
            </a:endParaRPr>
          </a:p>
        </p:txBody>
      </p:sp>
      <p:sp>
        <p:nvSpPr>
          <p:cNvPr id="3" name="Content Placeholder 2">
            <a:extLst>
              <a:ext uri="{FF2B5EF4-FFF2-40B4-BE49-F238E27FC236}">
                <a16:creationId xmlns="" xmlns:a16="http://schemas.microsoft.com/office/drawing/2014/main" id="{11648683-7AAD-44B8-8FD8-0D153467F57E}"/>
              </a:ext>
            </a:extLst>
          </p:cNvPr>
          <p:cNvSpPr>
            <a:spLocks noGrp="1"/>
          </p:cNvSpPr>
          <p:nvPr>
            <p:ph idx="1"/>
          </p:nvPr>
        </p:nvSpPr>
        <p:spPr>
          <a:xfrm>
            <a:off x="712519" y="1341911"/>
            <a:ext cx="11162806" cy="5142015"/>
          </a:xfrm>
        </p:spPr>
        <p:txBody>
          <a:bodyPr>
            <a:normAutofit/>
          </a:bodyPr>
          <a:lstStyle/>
          <a:p>
            <a:r>
              <a:rPr lang="en-IN" sz="2800" dirty="0">
                <a:latin typeface="Antique Olive" pitchFamily="34" charset="0"/>
              </a:rPr>
              <a:t>GALVANIZED STEEL SHEETS</a:t>
            </a:r>
          </a:p>
          <a:p>
            <a:r>
              <a:rPr lang="en-US" sz="2800" dirty="0">
                <a:latin typeface="Antique Olive" pitchFamily="34" charset="0"/>
              </a:rPr>
              <a:t>The base metal of plain galvanized sheets and coils shall conform to IS 1079 or IS 513 as the case may be.</a:t>
            </a:r>
          </a:p>
          <a:p>
            <a:r>
              <a:rPr lang="en-US" sz="2800" dirty="0">
                <a:latin typeface="Antique Olive" pitchFamily="34" charset="0"/>
              </a:rPr>
              <a:t>Galvanizing shall be carried out by first pickling the black sheets or by cleaning the cold-rolled coils in the line and then dipping them in a bath of molten zinc at a temperature suitable to produce a complete and uniformly adhesive zinc coating (sec IS :2629). The zinc ingots used for galvanizing shall conform to any of the grades specified in IS 209 or IS 13229.</a:t>
            </a:r>
            <a:endParaRPr lang="en-IN" sz="2800" dirty="0">
              <a:latin typeface="Antique Olive" pitchFamily="34" charset="0"/>
            </a:endParaRPr>
          </a:p>
          <a:p>
            <a:endParaRPr lang="en-IN" sz="28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66</a:t>
            </a:fld>
            <a:endParaRPr lang="en-IN"/>
          </a:p>
        </p:txBody>
      </p:sp>
    </p:spTree>
    <p:extLst>
      <p:ext uri="{BB962C8B-B14F-4D97-AF65-F5344CB8AC3E}">
        <p14:creationId xmlns="" xmlns:p14="http://schemas.microsoft.com/office/powerpoint/2010/main" val="3767036091"/>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20373D-0DAF-4E79-81E4-27D78EEEA701}"/>
              </a:ext>
            </a:extLst>
          </p:cNvPr>
          <p:cNvSpPr>
            <a:spLocks noGrp="1"/>
          </p:cNvSpPr>
          <p:nvPr>
            <p:ph type="title"/>
          </p:nvPr>
        </p:nvSpPr>
        <p:spPr>
          <a:xfrm>
            <a:off x="1270660" y="1"/>
            <a:ext cx="10509661" cy="1341912"/>
          </a:xfrm>
        </p:spPr>
        <p:txBody>
          <a:bodyPr>
            <a:noAutofit/>
          </a:bodyPr>
          <a:lstStyle/>
          <a:p>
            <a:pPr algn="ctr"/>
            <a:r>
              <a:rPr lang="en-IN" sz="4000" dirty="0">
                <a:solidFill>
                  <a:srgbClr val="0070C0"/>
                </a:solidFill>
                <a:latin typeface="Algerian" panose="04020705040A02060702" pitchFamily="82" charset="0"/>
              </a:rPr>
              <a:t>AS per IS 513 for the </a:t>
            </a:r>
            <a:r>
              <a:rPr lang="en-US" sz="4000" dirty="0">
                <a:solidFill>
                  <a:srgbClr val="0070C0"/>
                </a:solidFill>
                <a:latin typeface="Algerian" panose="04020705040A02060702" pitchFamily="82" charset="0"/>
              </a:rPr>
              <a:t>COLD REDUCED LOW CARBON STEEL SHEET AND STRIP</a:t>
            </a:r>
            <a:endParaRPr lang="en-IN" sz="4000" dirty="0">
              <a:solidFill>
                <a:srgbClr val="0070C0"/>
              </a:solidFill>
            </a:endParaRPr>
          </a:p>
        </p:txBody>
      </p:sp>
      <p:sp>
        <p:nvSpPr>
          <p:cNvPr id="3" name="Content Placeholder 2">
            <a:extLst>
              <a:ext uri="{FF2B5EF4-FFF2-40B4-BE49-F238E27FC236}">
                <a16:creationId xmlns="" xmlns:a16="http://schemas.microsoft.com/office/drawing/2014/main" id="{F2516515-A9CC-4261-964D-9EAD1FE5C13F}"/>
              </a:ext>
            </a:extLst>
          </p:cNvPr>
          <p:cNvSpPr>
            <a:spLocks noGrp="1"/>
          </p:cNvSpPr>
          <p:nvPr>
            <p:ph idx="1"/>
          </p:nvPr>
        </p:nvSpPr>
        <p:spPr>
          <a:xfrm>
            <a:off x="546265" y="1401288"/>
            <a:ext cx="11340935" cy="5272644"/>
          </a:xfrm>
        </p:spPr>
        <p:txBody>
          <a:bodyPr>
            <a:normAutofit/>
          </a:bodyPr>
          <a:lstStyle/>
          <a:p>
            <a:r>
              <a:rPr lang="en-IN" sz="2800" b="1" u="sng" dirty="0">
                <a:latin typeface="Antique Olive" pitchFamily="34" charset="0"/>
              </a:rPr>
              <a:t>Hardness Test</a:t>
            </a:r>
          </a:p>
          <a:p>
            <a:pPr marL="0" indent="0">
              <a:buNone/>
            </a:pPr>
            <a:r>
              <a:rPr lang="en-US" sz="2800" dirty="0">
                <a:latin typeface="Antique Olive" pitchFamily="34" charset="0"/>
              </a:rPr>
              <a:t>Cold rolled sheets and strips shall conform to the hardness requirements specified in Table 3 and Table 5, when tested in accordance with IS 1586 and IS 150I as applicable. However, by way of departure from these standards, a visible deformation on the back side of the specimen is permitted. The values determined in this way shall be identified by using symbols HRBM and HR30Tm, so as to differentiate these from the hardness values determined on thicker products (which are not allowed to exhibit a visible deformation on the back side of the specimen).</a:t>
            </a:r>
          </a:p>
        </p:txBody>
      </p:sp>
      <p:sp>
        <p:nvSpPr>
          <p:cNvPr id="5" name="Slide Number Placeholder 4"/>
          <p:cNvSpPr>
            <a:spLocks noGrp="1"/>
          </p:cNvSpPr>
          <p:nvPr>
            <p:ph type="sldNum" sz="quarter" idx="12"/>
          </p:nvPr>
        </p:nvSpPr>
        <p:spPr/>
        <p:txBody>
          <a:bodyPr/>
          <a:lstStyle/>
          <a:p>
            <a:fld id="{443F5EDB-AB29-4AB1-A9D2-31D60AE98814}" type="slidenum">
              <a:rPr lang="en-IN" smtClean="0"/>
              <a:pPr/>
              <a:t>67</a:t>
            </a:fld>
            <a:endParaRPr lang="en-IN"/>
          </a:p>
        </p:txBody>
      </p:sp>
    </p:spTree>
    <p:extLst>
      <p:ext uri="{BB962C8B-B14F-4D97-AF65-F5344CB8AC3E}">
        <p14:creationId xmlns="" xmlns:p14="http://schemas.microsoft.com/office/powerpoint/2010/main" val="1101469657"/>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E8ABC5-0657-43DE-AD67-13B43B8A32A1}"/>
              </a:ext>
            </a:extLst>
          </p:cNvPr>
          <p:cNvSpPr>
            <a:spLocks noGrp="1"/>
          </p:cNvSpPr>
          <p:nvPr>
            <p:ph type="title"/>
          </p:nvPr>
        </p:nvSpPr>
        <p:spPr>
          <a:xfrm>
            <a:off x="1425039" y="184723"/>
            <a:ext cx="10281454" cy="1280890"/>
          </a:xfrm>
        </p:spPr>
        <p:txBody>
          <a:bodyPr>
            <a:noAutofit/>
          </a:bodyPr>
          <a:lstStyle/>
          <a:p>
            <a:pPr algn="ctr"/>
            <a:r>
              <a:rPr lang="en-IN" sz="4000" dirty="0">
                <a:solidFill>
                  <a:srgbClr val="0070C0"/>
                </a:solidFill>
                <a:latin typeface="Algerian" panose="04020705040A02060702" pitchFamily="82" charset="0"/>
              </a:rPr>
              <a:t>AS per IS 513 for the </a:t>
            </a:r>
            <a:r>
              <a:rPr lang="en-US" sz="4000" dirty="0">
                <a:solidFill>
                  <a:srgbClr val="0070C0"/>
                </a:solidFill>
                <a:latin typeface="Algerian" panose="04020705040A02060702" pitchFamily="82" charset="0"/>
              </a:rPr>
              <a:t>COLD REDUCED LOW CARBON STEEL SHEET AND STRIP</a:t>
            </a:r>
            <a:endParaRPr lang="en-IN" sz="4000" dirty="0">
              <a:solidFill>
                <a:srgbClr val="0070C0"/>
              </a:solidFill>
            </a:endParaRPr>
          </a:p>
        </p:txBody>
      </p:sp>
      <p:sp>
        <p:nvSpPr>
          <p:cNvPr id="3" name="Content Placeholder 2">
            <a:extLst>
              <a:ext uri="{FF2B5EF4-FFF2-40B4-BE49-F238E27FC236}">
                <a16:creationId xmlns="" xmlns:a16="http://schemas.microsoft.com/office/drawing/2014/main" id="{FFB38A4D-4AC8-42B4-B0DB-FDD9F10C16B1}"/>
              </a:ext>
            </a:extLst>
          </p:cNvPr>
          <p:cNvSpPr>
            <a:spLocks noGrp="1"/>
          </p:cNvSpPr>
          <p:nvPr>
            <p:ph idx="1"/>
          </p:nvPr>
        </p:nvSpPr>
        <p:spPr>
          <a:xfrm>
            <a:off x="581891" y="1460665"/>
            <a:ext cx="11317184" cy="5106390"/>
          </a:xfrm>
        </p:spPr>
        <p:txBody>
          <a:bodyPr>
            <a:noAutofit/>
          </a:bodyPr>
          <a:lstStyle/>
          <a:p>
            <a:r>
              <a:rPr lang="en-IN" sz="2800" b="1" u="sng" dirty="0">
                <a:latin typeface="Antique Olive" pitchFamily="34" charset="0"/>
              </a:rPr>
              <a:t>Bend Test</a:t>
            </a:r>
          </a:p>
          <a:p>
            <a:pPr marL="0" indent="0"/>
            <a:r>
              <a:rPr lang="en-US" sz="2800" dirty="0">
                <a:latin typeface="Antique Olive" pitchFamily="34" charset="0"/>
              </a:rPr>
              <a:t>Bend test shall be carried out in accordance with IS 1599.</a:t>
            </a:r>
          </a:p>
          <a:p>
            <a:pPr marL="0" indent="0"/>
            <a:r>
              <a:rPr lang="en-US" sz="2800" dirty="0">
                <a:latin typeface="Antique Olive" pitchFamily="34" charset="0"/>
              </a:rPr>
              <a:t>The angle of bend and the internal diameter’ of the bend for the different grades of material shall be as given in Tables 6 and 7. </a:t>
            </a:r>
            <a:endParaRPr lang="en-US" sz="2800" dirty="0" smtClean="0">
              <a:latin typeface="Antique Olive" pitchFamily="34" charset="0"/>
            </a:endParaRPr>
          </a:p>
          <a:p>
            <a:pPr marL="0" indent="0"/>
            <a:r>
              <a:rPr lang="en-US" sz="2800" dirty="0" smtClean="0">
                <a:latin typeface="Antique Olive" pitchFamily="34" charset="0"/>
              </a:rPr>
              <a:t>The </a:t>
            </a:r>
            <a:r>
              <a:rPr lang="en-US" sz="2800" dirty="0">
                <a:latin typeface="Antique Olive" pitchFamily="34" charset="0"/>
              </a:rPr>
              <a:t>axis of the bend shall be in the direction of rolling. The test pieces shall be deemed to have passed the test if the outer convex surface is free from cracks. </a:t>
            </a:r>
            <a:endParaRPr lang="en-IN" sz="2800" b="1" u="sng"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68</a:t>
            </a:fld>
            <a:endParaRPr lang="en-IN"/>
          </a:p>
        </p:txBody>
      </p:sp>
    </p:spTree>
    <p:extLst>
      <p:ext uri="{BB962C8B-B14F-4D97-AF65-F5344CB8AC3E}">
        <p14:creationId xmlns="" xmlns:p14="http://schemas.microsoft.com/office/powerpoint/2010/main" val="250793037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B32AF-AB72-4095-87FE-BA0D0D1BA678}"/>
              </a:ext>
            </a:extLst>
          </p:cNvPr>
          <p:cNvSpPr>
            <a:spLocks noGrp="1"/>
          </p:cNvSpPr>
          <p:nvPr>
            <p:ph type="title"/>
          </p:nvPr>
        </p:nvSpPr>
        <p:spPr>
          <a:xfrm>
            <a:off x="2173184" y="0"/>
            <a:ext cx="9378929" cy="1536865"/>
          </a:xfrm>
        </p:spPr>
        <p:txBody>
          <a:bodyPr>
            <a:noAutofit/>
          </a:bodyPr>
          <a:lstStyle/>
          <a:p>
            <a:pPr algn="ctr"/>
            <a:r>
              <a:rPr lang="en-IN" sz="4000" dirty="0">
                <a:solidFill>
                  <a:srgbClr val="0070C0"/>
                </a:solidFill>
                <a:latin typeface="Algerian" panose="04020705040A02060702" pitchFamily="82" charset="0"/>
              </a:rPr>
              <a:t>AS per IS 513 for the </a:t>
            </a:r>
            <a:r>
              <a:rPr lang="en-US" sz="4000" dirty="0">
                <a:solidFill>
                  <a:srgbClr val="0070C0"/>
                </a:solidFill>
                <a:latin typeface="Algerian" panose="04020705040A02060702" pitchFamily="82" charset="0"/>
              </a:rPr>
              <a:t>COLD REDUCED LOW CARBON STEEL SHEET AND STRIP</a:t>
            </a:r>
            <a:endParaRPr lang="en-IN" sz="4000" dirty="0">
              <a:solidFill>
                <a:srgbClr val="0070C0"/>
              </a:solidFill>
            </a:endParaRPr>
          </a:p>
        </p:txBody>
      </p:sp>
      <p:sp>
        <p:nvSpPr>
          <p:cNvPr id="3" name="Content Placeholder 2">
            <a:extLst>
              <a:ext uri="{FF2B5EF4-FFF2-40B4-BE49-F238E27FC236}">
                <a16:creationId xmlns="" xmlns:a16="http://schemas.microsoft.com/office/drawing/2014/main" id="{F345CB03-6FA3-4F55-B19D-7D87DAB951D4}"/>
              </a:ext>
            </a:extLst>
          </p:cNvPr>
          <p:cNvSpPr>
            <a:spLocks noGrp="1"/>
          </p:cNvSpPr>
          <p:nvPr>
            <p:ph idx="1"/>
          </p:nvPr>
        </p:nvSpPr>
        <p:spPr>
          <a:xfrm>
            <a:off x="1389413" y="1508166"/>
            <a:ext cx="10592790" cy="5142016"/>
          </a:xfrm>
        </p:spPr>
        <p:txBody>
          <a:bodyPr>
            <a:noAutofit/>
          </a:bodyPr>
          <a:lstStyle/>
          <a:p>
            <a:r>
              <a:rPr lang="en-IN" sz="2800" dirty="0">
                <a:latin typeface="Antique Olive" pitchFamily="34" charset="0"/>
              </a:rPr>
              <a:t>BENDTEST</a:t>
            </a:r>
          </a:p>
          <a:p>
            <a:r>
              <a:rPr lang="en-IN" sz="2800" dirty="0">
                <a:latin typeface="Antique Olive" pitchFamily="34" charset="0"/>
              </a:rPr>
              <a:t>Test Simples</a:t>
            </a:r>
          </a:p>
          <a:p>
            <a:r>
              <a:rPr lang="en-US" sz="2800" dirty="0">
                <a:latin typeface="Antique Olive" pitchFamily="34" charset="0"/>
              </a:rPr>
              <a:t>Bend test for the purpose of conformity shall be carried out at the rate of one set of 2 samples for every 1000 plain sheets or part thereof.</a:t>
            </a:r>
          </a:p>
          <a:p>
            <a:r>
              <a:rPr lang="en-US" sz="2800" dirty="0">
                <a:latin typeface="Antique Olive" pitchFamily="34" charset="0"/>
              </a:rPr>
              <a:t>Samples of galvanized steel sheets selected as described in 8.1 shall withstand bending through 1800 around a mandrel having diameter specified in Table 3 without peeling or flaking of zinc coating. Crack or fracture of base metal, except those indicated in 8.1.3, shall not be permitted.</a:t>
            </a:r>
            <a:endParaRPr lang="en-IN" sz="28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69</a:t>
            </a:fld>
            <a:endParaRPr lang="en-IN"/>
          </a:p>
        </p:txBody>
      </p:sp>
    </p:spTree>
    <p:extLst>
      <p:ext uri="{BB962C8B-B14F-4D97-AF65-F5344CB8AC3E}">
        <p14:creationId xmlns="" xmlns:p14="http://schemas.microsoft.com/office/powerpoint/2010/main" val="738043084"/>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457C71E-4D4F-47F4-98BC-A985E22B9D1B}"/>
              </a:ext>
            </a:extLst>
          </p:cNvPr>
          <p:cNvSpPr>
            <a:spLocks noGrp="1"/>
          </p:cNvSpPr>
          <p:nvPr>
            <p:ph idx="1"/>
          </p:nvPr>
        </p:nvSpPr>
        <p:spPr>
          <a:xfrm>
            <a:off x="1591294" y="688769"/>
            <a:ext cx="10307781" cy="5997039"/>
          </a:xfrm>
        </p:spPr>
        <p:txBody>
          <a:bodyPr>
            <a:noAutofit/>
          </a:bodyPr>
          <a:lstStyle/>
          <a:p>
            <a:r>
              <a:rPr lang="en-US" sz="2800" b="1" u="sng" dirty="0">
                <a:latin typeface="Antique Olive" pitchFamily="34" charset="0"/>
              </a:rPr>
              <a:t>ELECTRICAL </a:t>
            </a:r>
            <a:r>
              <a:rPr lang="en-US" sz="2800" b="1" dirty="0">
                <a:latin typeface="Antique Olive" pitchFamily="34" charset="0"/>
              </a:rPr>
              <a:t>:</a:t>
            </a:r>
          </a:p>
          <a:p>
            <a:r>
              <a:rPr lang="en-US" sz="2800" dirty="0">
                <a:latin typeface="Antique Olive" pitchFamily="34" charset="0"/>
              </a:rPr>
              <a:t>Size of the conduits</a:t>
            </a:r>
          </a:p>
          <a:p>
            <a:r>
              <a:rPr lang="en-US" sz="2800" dirty="0">
                <a:latin typeface="Antique Olive" pitchFamily="34" charset="0"/>
              </a:rPr>
              <a:t>Size of the  cable</a:t>
            </a:r>
          </a:p>
          <a:p>
            <a:r>
              <a:rPr lang="en-US" sz="2800" dirty="0">
                <a:latin typeface="Antique Olive" pitchFamily="34" charset="0"/>
              </a:rPr>
              <a:t>Insulation resistance test </a:t>
            </a:r>
          </a:p>
          <a:p>
            <a:r>
              <a:rPr lang="en-US" sz="2800" dirty="0">
                <a:latin typeface="Antique Olive" pitchFamily="34" charset="0"/>
              </a:rPr>
              <a:t>Continuity test </a:t>
            </a:r>
          </a:p>
          <a:p>
            <a:r>
              <a:rPr lang="en-US" sz="2800" dirty="0">
                <a:latin typeface="Antique Olive" pitchFamily="34" charset="0"/>
              </a:rPr>
              <a:t>Earth test </a:t>
            </a:r>
          </a:p>
          <a:p>
            <a:r>
              <a:rPr lang="en-US" sz="2800" b="1" u="sng" dirty="0" err="1" smtClean="0">
                <a:latin typeface="Antique Olive" pitchFamily="34" charset="0"/>
              </a:rPr>
              <a:t>Eartheing</a:t>
            </a:r>
            <a:r>
              <a:rPr lang="en-US" sz="2800" b="1" u="sng" dirty="0" smtClean="0">
                <a:latin typeface="Antique Olive" pitchFamily="34" charset="0"/>
              </a:rPr>
              <a:t>: </a:t>
            </a:r>
            <a:endParaRPr lang="en-US" sz="2800" b="1" u="sng" dirty="0">
              <a:latin typeface="Antique Olive" pitchFamily="34" charset="0"/>
            </a:endParaRPr>
          </a:p>
          <a:p>
            <a:r>
              <a:rPr lang="en-US" sz="2800" dirty="0">
                <a:latin typeface="Antique Olive" pitchFamily="34" charset="0"/>
              </a:rPr>
              <a:t>Dia of GI pipe </a:t>
            </a:r>
          </a:p>
          <a:p>
            <a:r>
              <a:rPr lang="en-US" sz="2800" dirty="0">
                <a:latin typeface="Antique Olive" pitchFamily="34" charset="0"/>
              </a:rPr>
              <a:t>Height of GI Pipe </a:t>
            </a:r>
          </a:p>
          <a:p>
            <a:r>
              <a:rPr lang="en-US" sz="2800" dirty="0">
                <a:latin typeface="Antique Olive" pitchFamily="34" charset="0"/>
              </a:rPr>
              <a:t>Class of GI pipe </a:t>
            </a:r>
          </a:p>
          <a:p>
            <a:r>
              <a:rPr lang="en-US" sz="2800" dirty="0">
                <a:latin typeface="Antique Olive" pitchFamily="34" charset="0"/>
              </a:rPr>
              <a:t>Verification of pit and Material</a:t>
            </a:r>
          </a:p>
          <a:p>
            <a:endParaRPr lang="en-IN" sz="2800" dirty="0">
              <a:latin typeface="Antique Olive" pitchFamily="34" charset="0"/>
            </a:endParaRPr>
          </a:p>
        </p:txBody>
      </p:sp>
      <p:sp>
        <p:nvSpPr>
          <p:cNvPr id="4" name="TextBox 3">
            <a:extLst>
              <a:ext uri="{FF2B5EF4-FFF2-40B4-BE49-F238E27FC236}">
                <a16:creationId xmlns:a16="http://schemas.microsoft.com/office/drawing/2014/main" xmlns="" id="{F277B3C1-4D17-499E-9999-D409AA72092F}"/>
              </a:ext>
            </a:extLst>
          </p:cNvPr>
          <p:cNvSpPr txBox="1"/>
          <p:nvPr/>
        </p:nvSpPr>
        <p:spPr>
          <a:xfrm>
            <a:off x="2753808" y="198421"/>
            <a:ext cx="7645042" cy="707886"/>
          </a:xfrm>
          <a:prstGeom prst="rect">
            <a:avLst/>
          </a:prstGeom>
          <a:noFill/>
        </p:spPr>
        <p:txBody>
          <a:bodyPr wrap="none" rtlCol="0">
            <a:spAutoFit/>
          </a:bodyPr>
          <a:lstStyle/>
          <a:p>
            <a:pPr algn="ctr"/>
            <a:r>
              <a:rPr lang="en-IN" sz="4000" u="sng" dirty="0">
                <a:solidFill>
                  <a:srgbClr val="002060"/>
                </a:solidFill>
                <a:latin typeface="Algerian" pitchFamily="82" charset="0"/>
              </a:rPr>
              <a:t>MATERIAL TESTING REGISTERS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7</a:t>
            </a:fld>
            <a:endParaRPr lang="en-IN"/>
          </a:p>
        </p:txBody>
      </p:sp>
    </p:spTree>
    <p:extLst>
      <p:ext uri="{BB962C8B-B14F-4D97-AF65-F5344CB8AC3E}">
        <p14:creationId xmlns:p14="http://schemas.microsoft.com/office/powerpoint/2010/main" xmlns="" val="1687116509"/>
      </p:ext>
    </p:extLst>
  </p:cSld>
  <p:clrMapOvr>
    <a:masterClrMapping/>
  </p:clrMapOvr>
  <p:transition spd="med" advTm="25000">
    <p:sndAc>
      <p:stSnd>
        <p:snd r:embed="rId2" name="bomb.wav" builtIn="1"/>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64B3A-FC0B-4D81-9D5E-A5EF6385F332}"/>
              </a:ext>
            </a:extLst>
          </p:cNvPr>
          <p:cNvSpPr>
            <a:spLocks noGrp="1"/>
          </p:cNvSpPr>
          <p:nvPr>
            <p:ph type="title"/>
          </p:nvPr>
        </p:nvSpPr>
        <p:spPr>
          <a:xfrm>
            <a:off x="1757549" y="273132"/>
            <a:ext cx="9747064" cy="1413164"/>
          </a:xfrm>
        </p:spPr>
        <p:txBody>
          <a:bodyPr>
            <a:noAutofit/>
          </a:bodyPr>
          <a:lstStyle/>
          <a:p>
            <a:pPr algn="ctr"/>
            <a:r>
              <a:rPr lang="en-IN" sz="4000" dirty="0">
                <a:solidFill>
                  <a:srgbClr val="0070C0"/>
                </a:solidFill>
                <a:latin typeface="Algerian" panose="04020705040A02060702" pitchFamily="82" charset="0"/>
              </a:rPr>
              <a:t>AS per IS 513 for the </a:t>
            </a:r>
            <a:r>
              <a:rPr lang="en-US" sz="4000" dirty="0">
                <a:solidFill>
                  <a:srgbClr val="0070C0"/>
                </a:solidFill>
                <a:latin typeface="Algerian" panose="04020705040A02060702" pitchFamily="82" charset="0"/>
              </a:rPr>
              <a:t>COLD REDUCED LOW CARBON STEEL SHEET AND STRIP</a:t>
            </a:r>
            <a:endParaRPr lang="en-IN" sz="4000" dirty="0">
              <a:solidFill>
                <a:srgbClr val="0070C0"/>
              </a:solidFill>
              <a:latin typeface="Algerian" panose="04020705040A02060702" pitchFamily="82" charset="0"/>
            </a:endParaRPr>
          </a:p>
        </p:txBody>
      </p:sp>
      <p:sp>
        <p:nvSpPr>
          <p:cNvPr id="3" name="Content Placeholder 2">
            <a:extLst>
              <a:ext uri="{FF2B5EF4-FFF2-40B4-BE49-F238E27FC236}">
                <a16:creationId xmlns="" xmlns:a16="http://schemas.microsoft.com/office/drawing/2014/main" id="{8F9549D2-B7CE-4E94-9B83-7DF90E669B44}"/>
              </a:ext>
            </a:extLst>
          </p:cNvPr>
          <p:cNvSpPr>
            <a:spLocks noGrp="1"/>
          </p:cNvSpPr>
          <p:nvPr>
            <p:ph idx="1"/>
          </p:nvPr>
        </p:nvSpPr>
        <p:spPr>
          <a:xfrm>
            <a:off x="1045029" y="1472541"/>
            <a:ext cx="10687791" cy="5035138"/>
          </a:xfrm>
        </p:spPr>
        <p:txBody>
          <a:bodyPr>
            <a:noAutofit/>
          </a:bodyPr>
          <a:lstStyle/>
          <a:p>
            <a:r>
              <a:rPr lang="en-IN" sz="2000" b="1" u="sng" dirty="0">
                <a:latin typeface="Antique Olive" pitchFamily="34" charset="0"/>
              </a:rPr>
              <a:t>STABILITY TEST</a:t>
            </a:r>
          </a:p>
          <a:p>
            <a:r>
              <a:rPr lang="en-US" sz="2000" dirty="0">
                <a:latin typeface="Antique Olive" pitchFamily="34" charset="0"/>
              </a:rPr>
              <a:t>A tensile test piece shall be subjected to a total strain of 10 percent and the load (</a:t>
            </a:r>
            <a:r>
              <a:rPr lang="en-US" sz="2000" dirty="0" err="1">
                <a:latin typeface="Antique Olive" pitchFamily="34" charset="0"/>
              </a:rPr>
              <a:t>P.l</a:t>
            </a:r>
            <a:r>
              <a:rPr lang="en-US" sz="2000" dirty="0">
                <a:latin typeface="Antique Olive" pitchFamily="34" charset="0"/>
              </a:rPr>
              <a:t> required to produce this strain shall be noted. The test piece shall then be subjected to an accelerated ageing treatment by heating at a nominal temperature of 100'C for 30 min. The test piece shall thereafter again be strained to 10 percent, calculated on the original (unstrained) gauge length, and the load (P,) noted. The steel shall be considered stabilized, if the</a:t>
            </a:r>
          </a:p>
          <a:p>
            <a:pPr marL="0" indent="0">
              <a:buNone/>
            </a:pPr>
            <a:r>
              <a:rPr lang="en-US" sz="2000" dirty="0">
                <a:latin typeface="Antique Olive" pitchFamily="34" charset="0"/>
              </a:rPr>
              <a:t>                                                                 p₂-p₁</a:t>
            </a:r>
          </a:p>
          <a:p>
            <a:pPr marL="0" indent="0">
              <a:buNone/>
            </a:pPr>
            <a:r>
              <a:rPr lang="en-US" sz="2000" dirty="0">
                <a:latin typeface="Antique Olive" pitchFamily="34" charset="0"/>
              </a:rPr>
              <a:t>percentage increases in load =          --------  X 100</a:t>
            </a:r>
          </a:p>
          <a:p>
            <a:pPr marL="0" indent="0">
              <a:buNone/>
            </a:pPr>
            <a:r>
              <a:rPr lang="en-US" sz="2000" dirty="0">
                <a:latin typeface="Antique Olive" pitchFamily="34" charset="0"/>
              </a:rPr>
              <a:t>					    </a:t>
            </a:r>
            <a:r>
              <a:rPr lang="en-US" sz="2000" dirty="0" smtClean="0">
                <a:latin typeface="Antique Olive" pitchFamily="34" charset="0"/>
              </a:rPr>
              <a:t>                                   </a:t>
            </a:r>
            <a:r>
              <a:rPr lang="en-US" sz="2000" dirty="0">
                <a:latin typeface="Antique Olive" pitchFamily="34" charset="0"/>
              </a:rPr>
              <a:t>p₁     </a:t>
            </a:r>
          </a:p>
          <a:p>
            <a:pPr marL="0" indent="0">
              <a:buNone/>
            </a:pPr>
            <a:r>
              <a:rPr lang="en-US" sz="2000" dirty="0">
                <a:latin typeface="Antique Olive" pitchFamily="34" charset="0"/>
              </a:rPr>
              <a:t>does not exceed 6</a:t>
            </a:r>
          </a:p>
          <a:p>
            <a:pPr marL="0" indent="0">
              <a:buNone/>
            </a:pPr>
            <a:r>
              <a:rPr lang="en-US" sz="2000" dirty="0">
                <a:latin typeface="Antique Olive" pitchFamily="34" charset="0"/>
              </a:rPr>
              <a:t>The steel shall be considered stabilized if the percentage increase in load does not exceed 6</a:t>
            </a:r>
            <a:endParaRPr lang="en-IN" sz="2000" b="1" u="sng"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70</a:t>
            </a:fld>
            <a:endParaRPr lang="en-IN"/>
          </a:p>
        </p:txBody>
      </p:sp>
    </p:spTree>
    <p:extLst>
      <p:ext uri="{BB962C8B-B14F-4D97-AF65-F5344CB8AC3E}">
        <p14:creationId xmlns="" xmlns:p14="http://schemas.microsoft.com/office/powerpoint/2010/main" val="1313000706"/>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6C13B1-CFD9-461F-A2D2-51D2693E9E3F}"/>
              </a:ext>
            </a:extLst>
          </p:cNvPr>
          <p:cNvSpPr>
            <a:spLocks noGrp="1"/>
          </p:cNvSpPr>
          <p:nvPr>
            <p:ph type="title"/>
          </p:nvPr>
        </p:nvSpPr>
        <p:spPr>
          <a:xfrm>
            <a:off x="2224790" y="149097"/>
            <a:ext cx="8911687" cy="1280890"/>
          </a:xfrm>
        </p:spPr>
        <p:txBody>
          <a:bodyPr>
            <a:noAutofit/>
          </a:bodyPr>
          <a:lstStyle/>
          <a:p>
            <a:pPr algn="ctr"/>
            <a:r>
              <a:rPr lang="en-US" sz="4000" b="1" dirty="0">
                <a:solidFill>
                  <a:srgbClr val="0070C0"/>
                </a:solidFill>
                <a:latin typeface="Algerian" panose="04020705040A02060702" pitchFamily="82" charset="0"/>
              </a:rPr>
              <a:t>Window size 0.90 x 1.20 Mts for Living and Bed Rooms</a:t>
            </a:r>
            <a:endParaRPr lang="en-IN" sz="4000" dirty="0">
              <a:solidFill>
                <a:srgbClr val="0070C0"/>
              </a:solidFill>
            </a:endParaRPr>
          </a:p>
        </p:txBody>
      </p:sp>
      <p:sp>
        <p:nvSpPr>
          <p:cNvPr id="3" name="Content Placeholder 2">
            <a:extLst>
              <a:ext uri="{FF2B5EF4-FFF2-40B4-BE49-F238E27FC236}">
                <a16:creationId xmlns="" xmlns:a16="http://schemas.microsoft.com/office/drawing/2014/main" id="{0E72FAB9-67B9-4A4E-83B7-3A316B84ED6B}"/>
              </a:ext>
            </a:extLst>
          </p:cNvPr>
          <p:cNvSpPr>
            <a:spLocks noGrp="1"/>
          </p:cNvSpPr>
          <p:nvPr>
            <p:ph idx="1"/>
          </p:nvPr>
        </p:nvSpPr>
        <p:spPr>
          <a:xfrm>
            <a:off x="973777" y="1401289"/>
            <a:ext cx="10854046" cy="5296394"/>
          </a:xfrm>
        </p:spPr>
        <p:txBody>
          <a:bodyPr>
            <a:normAutofit/>
          </a:bodyPr>
          <a:lstStyle/>
          <a:p>
            <a:pPr marL="0" indent="0"/>
            <a:r>
              <a:rPr lang="en-IN" sz="2400" dirty="0">
                <a:latin typeface="Antique Olive" pitchFamily="34" charset="0"/>
              </a:rPr>
              <a:t>COATING TEST</a:t>
            </a:r>
          </a:p>
          <a:p>
            <a:pPr marL="0" indent="0"/>
            <a:r>
              <a:rPr lang="en-US" sz="2400" dirty="0">
                <a:latin typeface="Antique Olive" pitchFamily="34" charset="0"/>
              </a:rPr>
              <a:t>One set of three samples each 50 mm</a:t>
            </a:r>
            <a:r>
              <a:rPr lang="en-US" sz="2400" dirty="0">
                <a:latin typeface="Antique Olive" pitchFamily="34" charset="0"/>
                <a:cs typeface="Calibri" panose="020F0502020204030204" pitchFamily="34" charset="0"/>
              </a:rPr>
              <a:t>²</a:t>
            </a:r>
            <a:r>
              <a:rPr lang="en-US" sz="2400" dirty="0">
                <a:latin typeface="Antique Olive" pitchFamily="34" charset="0"/>
              </a:rPr>
              <a:t> or 50 mm diameter, shall be selected at random from one sheet for every 1 000 galvanized sheets or part thereof.</a:t>
            </a:r>
          </a:p>
          <a:p>
            <a:pPr marL="0" indent="0"/>
            <a:r>
              <a:rPr lang="en-US" sz="2400" dirty="0">
                <a:latin typeface="Antique Olive" pitchFamily="34" charset="0"/>
              </a:rPr>
              <a:t>Determination of Mass of Zinc Coating</a:t>
            </a:r>
          </a:p>
          <a:p>
            <a:pPr marL="0" indent="0"/>
            <a:r>
              <a:rPr lang="en-US" sz="2400" dirty="0">
                <a:latin typeface="Antique Olive" pitchFamily="34" charset="0"/>
              </a:rPr>
              <a:t>The average masses of zinc coating of samples as selected under 9.1 and determined by the method given in IS 6745 or by any other established instrumental or chemical method shall conform to both the values specified in Table 2.</a:t>
            </a:r>
          </a:p>
          <a:p>
            <a:pPr marL="0" indent="0"/>
            <a:r>
              <a:rPr lang="en-US" sz="2400" dirty="0">
                <a:latin typeface="Antique Olive" pitchFamily="34" charset="0"/>
              </a:rPr>
              <a:t>If any of the retest sample fails to meet the requirements of this standard, the entire batch of the sheets represented by the sample shall be deemed as not conforming to the standard</a:t>
            </a:r>
            <a:r>
              <a:rPr lang="en-US" dirty="0"/>
              <a:t>.</a:t>
            </a:r>
            <a:endParaRPr lang="en-IN" dirty="0"/>
          </a:p>
        </p:txBody>
      </p:sp>
      <p:sp>
        <p:nvSpPr>
          <p:cNvPr id="5" name="Slide Number Placeholder 4"/>
          <p:cNvSpPr>
            <a:spLocks noGrp="1"/>
          </p:cNvSpPr>
          <p:nvPr>
            <p:ph type="sldNum" sz="quarter" idx="12"/>
          </p:nvPr>
        </p:nvSpPr>
        <p:spPr/>
        <p:txBody>
          <a:bodyPr/>
          <a:lstStyle/>
          <a:p>
            <a:fld id="{443F5EDB-AB29-4AB1-A9D2-31D60AE98814}" type="slidenum">
              <a:rPr lang="en-IN" smtClean="0"/>
              <a:pPr/>
              <a:t>71</a:t>
            </a:fld>
            <a:endParaRPr lang="en-IN"/>
          </a:p>
        </p:txBody>
      </p:sp>
    </p:spTree>
    <p:extLst>
      <p:ext uri="{BB962C8B-B14F-4D97-AF65-F5344CB8AC3E}">
        <p14:creationId xmlns="" xmlns:p14="http://schemas.microsoft.com/office/powerpoint/2010/main" val="3907107464"/>
      </p:ext>
    </p:extLst>
  </p:cSld>
  <p:clrMapOvr>
    <a:masterClrMapping/>
  </p:clrMapOvr>
  <p:transition spd="med" advTm="25000">
    <p:sndAc>
      <p:stSnd>
        <p:snd r:embed="rId2" name="bomb.wav" builtIn="1"/>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4B1D351-FED0-48AB-BCE9-DCE59265025A}"/>
              </a:ext>
            </a:extLst>
          </p:cNvPr>
          <p:cNvSpPr>
            <a:spLocks noGrp="1"/>
          </p:cNvSpPr>
          <p:nvPr>
            <p:ph idx="1"/>
          </p:nvPr>
        </p:nvSpPr>
        <p:spPr>
          <a:xfrm>
            <a:off x="1080655" y="736271"/>
            <a:ext cx="11111345" cy="5700156"/>
          </a:xfrm>
        </p:spPr>
        <p:txBody>
          <a:bodyPr>
            <a:noAutofit/>
          </a:bodyPr>
          <a:lstStyle/>
          <a:p>
            <a:pPr marL="109728" indent="0">
              <a:lnSpc>
                <a:spcPct val="170000"/>
              </a:lnSpc>
              <a:buNone/>
            </a:pPr>
            <a:r>
              <a:rPr lang="en-US" sz="4400" b="1" dirty="0">
                <a:latin typeface="Antique Olive" pitchFamily="34" charset="0"/>
              </a:rPr>
              <a:t>The Plumbing system including</a:t>
            </a:r>
            <a:r>
              <a:rPr lang="en-US" sz="2000" dirty="0">
                <a:latin typeface="Antique Olive" pitchFamily="34" charset="0"/>
              </a:rPr>
              <a:t>:</a:t>
            </a:r>
          </a:p>
          <a:p>
            <a:pPr lvl="0">
              <a:lnSpc>
                <a:spcPct val="170000"/>
              </a:lnSpc>
            </a:pPr>
            <a:r>
              <a:rPr lang="en-US" sz="2000" dirty="0">
                <a:latin typeface="Antique Olive" pitchFamily="34" charset="0"/>
              </a:rPr>
              <a:t>Water supply.</a:t>
            </a:r>
            <a:endParaRPr lang="en-IN" sz="2000" dirty="0">
              <a:latin typeface="Antique Olive" pitchFamily="34" charset="0"/>
            </a:endParaRPr>
          </a:p>
          <a:p>
            <a:pPr lvl="0">
              <a:lnSpc>
                <a:spcPct val="170000"/>
              </a:lnSpc>
            </a:pPr>
            <a:r>
              <a:rPr lang="en-US" sz="2400" dirty="0">
                <a:latin typeface="Antique Olive" pitchFamily="34" charset="0"/>
              </a:rPr>
              <a:t>Soil pipes and fixtures.</a:t>
            </a:r>
            <a:endParaRPr lang="en-IN" sz="2400" dirty="0">
              <a:latin typeface="Antique Olive" pitchFamily="34" charset="0"/>
            </a:endParaRPr>
          </a:p>
          <a:p>
            <a:pPr lvl="0">
              <a:lnSpc>
                <a:spcPct val="170000"/>
              </a:lnSpc>
            </a:pPr>
            <a:r>
              <a:rPr lang="en-US" sz="2400" dirty="0">
                <a:latin typeface="Antique Olive" pitchFamily="34" charset="0"/>
              </a:rPr>
              <a:t>Sanitary drainage system, to carry the waste water from the plumbing fixtures to the public or private disposal system.</a:t>
            </a:r>
            <a:endParaRPr lang="en-IN" sz="2400" dirty="0">
              <a:latin typeface="Antique Olive" pitchFamily="34" charset="0"/>
            </a:endParaRPr>
          </a:p>
          <a:p>
            <a:pPr lvl="0">
              <a:lnSpc>
                <a:spcPct val="170000"/>
              </a:lnSpc>
            </a:pPr>
            <a:r>
              <a:rPr lang="en-US" sz="2400" dirty="0">
                <a:latin typeface="Antique Olive" pitchFamily="34" charset="0"/>
              </a:rPr>
              <a:t>Storm water drainage system to collect and carry rain water.</a:t>
            </a:r>
            <a:endParaRPr lang="en-IN" sz="2400" dirty="0">
              <a:latin typeface="Antique Olive" pitchFamily="34" charset="0"/>
            </a:endParaRPr>
          </a:p>
          <a:p>
            <a:pPr lvl="0">
              <a:lnSpc>
                <a:spcPct val="170000"/>
              </a:lnSpc>
            </a:pPr>
            <a:r>
              <a:rPr lang="en-US" sz="2400" dirty="0">
                <a:latin typeface="Antique Olive" pitchFamily="34" charset="0"/>
              </a:rPr>
              <a:t>Fire fighting system for high rise buildings as per the statutory provisions. (All buildings may not need this).</a:t>
            </a:r>
            <a:endParaRPr lang="en-IN" sz="2400" dirty="0">
              <a:latin typeface="Antique Olive" pitchFamily="34" charset="0"/>
            </a:endParaRPr>
          </a:p>
          <a:p>
            <a:pPr marL="109728" indent="0">
              <a:buNone/>
            </a:pPr>
            <a:r>
              <a:rPr lang="en-IN" sz="2400" dirty="0">
                <a:latin typeface="Antique Olive" pitchFamily="34" charset="0"/>
              </a:rPr>
              <a:t/>
            </a:r>
            <a:br>
              <a:rPr lang="en-IN" sz="2400" dirty="0">
                <a:latin typeface="Antique Olive" pitchFamily="34" charset="0"/>
              </a:rPr>
            </a:br>
            <a:endParaRPr lang="en-IN" sz="1400" dirty="0">
              <a:latin typeface="Antique Olive" pitchFamily="34" charset="0"/>
            </a:endParaRPr>
          </a:p>
        </p:txBody>
      </p:sp>
      <p:sp>
        <p:nvSpPr>
          <p:cNvPr id="3" name="Title 2">
            <a:extLst>
              <a:ext uri="{FF2B5EF4-FFF2-40B4-BE49-F238E27FC236}">
                <a16:creationId xmlns="" xmlns:a16="http://schemas.microsoft.com/office/drawing/2014/main" id="{A7C51A5D-73F7-4C4F-9607-10CD3291D928}"/>
              </a:ext>
            </a:extLst>
          </p:cNvPr>
          <p:cNvSpPr>
            <a:spLocks noGrp="1"/>
          </p:cNvSpPr>
          <p:nvPr>
            <p:ph type="title"/>
          </p:nvPr>
        </p:nvSpPr>
        <p:spPr>
          <a:xfrm>
            <a:off x="2106037" y="249382"/>
            <a:ext cx="8911687" cy="866899"/>
          </a:xfrm>
        </p:spPr>
        <p:txBody>
          <a:bodyPr>
            <a:normAutofit/>
          </a:bodyPr>
          <a:lstStyle/>
          <a:p>
            <a:pPr algn="ctr"/>
            <a:r>
              <a:rPr lang="en-US" sz="4000" dirty="0">
                <a:solidFill>
                  <a:srgbClr val="0070C0"/>
                </a:solidFill>
                <a:effectLst/>
                <a:latin typeface="Algerian" pitchFamily="82" charset="0"/>
              </a:rPr>
              <a:t>Basics of Plumbing System</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72</a:t>
            </a:fld>
            <a:endParaRPr lang="en-IN"/>
          </a:p>
        </p:txBody>
      </p:sp>
    </p:spTree>
    <p:extLst>
      <p:ext uri="{BB962C8B-B14F-4D97-AF65-F5344CB8AC3E}">
        <p14:creationId xmlns="" xmlns:p14="http://schemas.microsoft.com/office/powerpoint/2010/main" val="50672167"/>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7C8D527-3683-4E38-AC4F-C686D3C11663}"/>
              </a:ext>
            </a:extLst>
          </p:cNvPr>
          <p:cNvSpPr>
            <a:spLocks noGrp="1"/>
          </p:cNvSpPr>
          <p:nvPr>
            <p:ph idx="1"/>
          </p:nvPr>
        </p:nvSpPr>
        <p:spPr>
          <a:xfrm>
            <a:off x="831272" y="665018"/>
            <a:ext cx="10972800" cy="5658593"/>
          </a:xfrm>
        </p:spPr>
        <p:txBody>
          <a:bodyPr>
            <a:noAutofit/>
          </a:bodyPr>
          <a:lstStyle/>
          <a:p>
            <a:pPr lvl="0">
              <a:lnSpc>
                <a:spcPct val="160000"/>
              </a:lnSpc>
            </a:pPr>
            <a:r>
              <a:rPr lang="en-US" sz="2400" dirty="0">
                <a:latin typeface="Antique Olive" pitchFamily="34" charset="0"/>
              </a:rPr>
              <a:t>Adequate quantity of clean and potable water for drinking purpose should be supplied. Water from other sources should also be made available for daily use, for twenty four hours efficient flushing.</a:t>
            </a:r>
            <a:endParaRPr lang="en-IN" sz="2400" dirty="0">
              <a:latin typeface="Antique Olive" pitchFamily="34" charset="0"/>
            </a:endParaRPr>
          </a:p>
          <a:p>
            <a:pPr lvl="0">
              <a:lnSpc>
                <a:spcPct val="160000"/>
              </a:lnSpc>
            </a:pPr>
            <a:r>
              <a:rPr lang="en-US" sz="2400" dirty="0">
                <a:latin typeface="Antique Olive" pitchFamily="34" charset="0"/>
              </a:rPr>
              <a:t>Proper pumping systems with adequate standby arrangements should be made.</a:t>
            </a:r>
            <a:endParaRPr lang="en-IN" sz="2400" dirty="0">
              <a:latin typeface="Antique Olive" pitchFamily="34" charset="0"/>
            </a:endParaRPr>
          </a:p>
          <a:p>
            <a:pPr lvl="0">
              <a:lnSpc>
                <a:spcPct val="160000"/>
              </a:lnSpc>
            </a:pPr>
            <a:r>
              <a:rPr lang="en-US" sz="2400" dirty="0">
                <a:latin typeface="Antique Olive" pitchFamily="34" charset="0"/>
              </a:rPr>
              <a:t>Water should be supplied with the required pressure, up to O.H.W.T and then to the individual residential units with the minimum prescribed pressure</a:t>
            </a:r>
            <a:endParaRPr lang="en-IN" sz="2400" dirty="0">
              <a:latin typeface="Antique Olive" pitchFamily="34" charset="0"/>
            </a:endParaRPr>
          </a:p>
          <a:p>
            <a:pPr lvl="0">
              <a:lnSpc>
                <a:spcPct val="160000"/>
              </a:lnSpc>
            </a:pPr>
            <a:r>
              <a:rPr lang="en-US" sz="2400" dirty="0">
                <a:latin typeface="Antique Olive" pitchFamily="34" charset="0"/>
              </a:rPr>
              <a:t>The system should invoke minimum maintenance.</a:t>
            </a:r>
            <a:endParaRPr lang="en-IN" sz="2400" dirty="0">
              <a:latin typeface="Antique Olive" pitchFamily="34" charset="0"/>
            </a:endParaRPr>
          </a:p>
          <a:p>
            <a:endParaRPr lang="en-IN" sz="2000" dirty="0">
              <a:latin typeface="Antique Olive" pitchFamily="34" charset="0"/>
            </a:endParaRPr>
          </a:p>
        </p:txBody>
      </p:sp>
      <p:sp>
        <p:nvSpPr>
          <p:cNvPr id="3" name="Title 2">
            <a:extLst>
              <a:ext uri="{FF2B5EF4-FFF2-40B4-BE49-F238E27FC236}">
                <a16:creationId xmlns="" xmlns:a16="http://schemas.microsoft.com/office/drawing/2014/main" id="{BDD9ADF6-5CCB-4CB2-9F9A-6208574A598A}"/>
              </a:ext>
            </a:extLst>
          </p:cNvPr>
          <p:cNvSpPr>
            <a:spLocks noGrp="1"/>
          </p:cNvSpPr>
          <p:nvPr>
            <p:ph type="title"/>
          </p:nvPr>
        </p:nvSpPr>
        <p:spPr>
          <a:xfrm>
            <a:off x="2260416" y="0"/>
            <a:ext cx="8911687" cy="884056"/>
          </a:xfrm>
        </p:spPr>
        <p:txBody>
          <a:bodyPr>
            <a:normAutofit/>
          </a:bodyPr>
          <a:lstStyle/>
          <a:p>
            <a:pPr algn="ctr"/>
            <a:r>
              <a:rPr lang="en-US" sz="4000" dirty="0">
                <a:solidFill>
                  <a:srgbClr val="0070C0"/>
                </a:solidFill>
                <a:effectLst/>
                <a:latin typeface="Algerian" pitchFamily="82" charset="0"/>
              </a:rPr>
              <a:t>Basics of Water supply system</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73</a:t>
            </a:fld>
            <a:endParaRPr lang="en-IN"/>
          </a:p>
        </p:txBody>
      </p:sp>
    </p:spTree>
    <p:extLst>
      <p:ext uri="{BB962C8B-B14F-4D97-AF65-F5344CB8AC3E}">
        <p14:creationId xmlns="" xmlns:p14="http://schemas.microsoft.com/office/powerpoint/2010/main" val="487329711"/>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D3BABE0-6FE2-4A92-B84D-7EA3E8DD63A3}"/>
              </a:ext>
            </a:extLst>
          </p:cNvPr>
          <p:cNvSpPr>
            <a:spLocks noGrp="1"/>
          </p:cNvSpPr>
          <p:nvPr>
            <p:ph idx="1"/>
          </p:nvPr>
        </p:nvSpPr>
        <p:spPr>
          <a:xfrm>
            <a:off x="1128156" y="926275"/>
            <a:ext cx="10711543" cy="5581403"/>
          </a:xfrm>
        </p:spPr>
        <p:txBody>
          <a:bodyPr>
            <a:noAutofit/>
          </a:bodyPr>
          <a:lstStyle/>
          <a:p>
            <a:pPr lvl="0">
              <a:lnSpc>
                <a:spcPct val="160000"/>
              </a:lnSpc>
            </a:pPr>
            <a:r>
              <a:rPr lang="en-US" sz="2400" dirty="0">
                <a:latin typeface="Antique Olive" pitchFamily="34" charset="0"/>
              </a:rPr>
              <a:t>It should be well designed, executed, operated and maintained according to the national standards and as per the provisions of the local municipal authority.</a:t>
            </a:r>
            <a:endParaRPr lang="en-IN" sz="2400" dirty="0">
              <a:latin typeface="Antique Olive" pitchFamily="34" charset="0"/>
            </a:endParaRPr>
          </a:p>
          <a:p>
            <a:pPr lvl="0">
              <a:lnSpc>
                <a:spcPct val="160000"/>
              </a:lnSpc>
            </a:pPr>
            <a:r>
              <a:rPr lang="en-US" sz="2400" dirty="0">
                <a:latin typeface="Antique Olive" pitchFamily="34" charset="0"/>
              </a:rPr>
              <a:t>It should be leak – proof while crossing the potable water supply system.</a:t>
            </a:r>
            <a:endParaRPr lang="en-IN" sz="2400" dirty="0">
              <a:latin typeface="Antique Olive" pitchFamily="34" charset="0"/>
            </a:endParaRPr>
          </a:p>
          <a:p>
            <a:pPr lvl="0">
              <a:lnSpc>
                <a:spcPct val="160000"/>
              </a:lnSpc>
            </a:pPr>
            <a:r>
              <a:rPr lang="en-US" sz="2400" dirty="0">
                <a:latin typeface="Antique Olive" pitchFamily="34" charset="0"/>
              </a:rPr>
              <a:t>Should be properly ventilated and have adequate trap system, provided with necessary water seals to avoid foul gases.</a:t>
            </a:r>
            <a:endParaRPr lang="en-IN" sz="2400" dirty="0">
              <a:latin typeface="Antique Olive" pitchFamily="34" charset="0"/>
            </a:endParaRPr>
          </a:p>
          <a:p>
            <a:pPr lvl="0">
              <a:lnSpc>
                <a:spcPct val="160000"/>
              </a:lnSpc>
            </a:pPr>
            <a:r>
              <a:rPr lang="en-US" sz="2400" dirty="0">
                <a:latin typeface="Antique Olive" pitchFamily="34" charset="0"/>
              </a:rPr>
              <a:t>It should required minimum water for proper performance and cleaning.</a:t>
            </a:r>
            <a:endParaRPr lang="en-IN" sz="2400" dirty="0">
              <a:latin typeface="Antique Olive" pitchFamily="34" charset="0"/>
            </a:endParaRPr>
          </a:p>
          <a:p>
            <a:endParaRPr lang="en-IN" sz="2400" dirty="0">
              <a:latin typeface="Antique Olive" pitchFamily="34" charset="0"/>
            </a:endParaRPr>
          </a:p>
        </p:txBody>
      </p:sp>
      <p:sp>
        <p:nvSpPr>
          <p:cNvPr id="3" name="Title 2">
            <a:extLst>
              <a:ext uri="{FF2B5EF4-FFF2-40B4-BE49-F238E27FC236}">
                <a16:creationId xmlns="" xmlns:a16="http://schemas.microsoft.com/office/drawing/2014/main" id="{F77E20C9-AB1C-4AC1-ADE1-B4B3E6A4F6FE}"/>
              </a:ext>
            </a:extLst>
          </p:cNvPr>
          <p:cNvSpPr>
            <a:spLocks noGrp="1"/>
          </p:cNvSpPr>
          <p:nvPr>
            <p:ph type="title"/>
          </p:nvPr>
        </p:nvSpPr>
        <p:spPr>
          <a:xfrm>
            <a:off x="1721923" y="244100"/>
            <a:ext cx="9782690" cy="729677"/>
          </a:xfrm>
        </p:spPr>
        <p:txBody>
          <a:bodyPr>
            <a:normAutofit/>
          </a:bodyPr>
          <a:lstStyle/>
          <a:p>
            <a:pPr algn="ctr"/>
            <a:r>
              <a:rPr lang="en-US" dirty="0">
                <a:solidFill>
                  <a:srgbClr val="0070C0"/>
                </a:solidFill>
                <a:latin typeface="Algerian" pitchFamily="82" charset="0"/>
              </a:rPr>
              <a:t>Basics Sanitary and Drainage systems</a:t>
            </a:r>
            <a:endParaRPr lang="en-IN"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74</a:t>
            </a:fld>
            <a:endParaRPr lang="en-IN"/>
          </a:p>
        </p:txBody>
      </p:sp>
    </p:spTree>
    <p:extLst>
      <p:ext uri="{BB962C8B-B14F-4D97-AF65-F5344CB8AC3E}">
        <p14:creationId xmlns="" xmlns:p14="http://schemas.microsoft.com/office/powerpoint/2010/main" val="3830158104"/>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28CDBEB-6055-4B83-8774-DED039193BA8}"/>
              </a:ext>
            </a:extLst>
          </p:cNvPr>
          <p:cNvSpPr>
            <a:spLocks noGrp="1"/>
          </p:cNvSpPr>
          <p:nvPr>
            <p:ph idx="1"/>
          </p:nvPr>
        </p:nvSpPr>
        <p:spPr>
          <a:xfrm>
            <a:off x="1425039" y="902525"/>
            <a:ext cx="10355283" cy="5712031"/>
          </a:xfrm>
        </p:spPr>
        <p:txBody>
          <a:bodyPr>
            <a:noAutofit/>
          </a:bodyPr>
          <a:lstStyle/>
          <a:p>
            <a:pPr marL="109728" indent="0">
              <a:lnSpc>
                <a:spcPct val="150000"/>
              </a:lnSpc>
              <a:buNone/>
            </a:pPr>
            <a:r>
              <a:rPr lang="en-US" sz="2800" b="1" dirty="0">
                <a:latin typeface="Antique Olive" pitchFamily="34" charset="0"/>
              </a:rPr>
              <a:t>The Plumbing fixtures should be: -</a:t>
            </a:r>
            <a:endParaRPr lang="en-IN" sz="2800" b="1" dirty="0">
              <a:latin typeface="Antique Olive" pitchFamily="34" charset="0"/>
            </a:endParaRPr>
          </a:p>
          <a:p>
            <a:pPr lvl="0">
              <a:lnSpc>
                <a:spcPct val="150000"/>
              </a:lnSpc>
            </a:pPr>
            <a:r>
              <a:rPr lang="en-US" sz="2800" dirty="0">
                <a:latin typeface="Antique Olive" pitchFamily="34" charset="0"/>
              </a:rPr>
              <a:t>Smooth finished for an uninterrupted flow.</a:t>
            </a:r>
            <a:endParaRPr lang="en-IN" sz="2800" dirty="0">
              <a:latin typeface="Antique Olive" pitchFamily="34" charset="0"/>
            </a:endParaRPr>
          </a:p>
          <a:p>
            <a:pPr lvl="0">
              <a:lnSpc>
                <a:spcPct val="150000"/>
              </a:lnSpc>
            </a:pPr>
            <a:r>
              <a:rPr lang="en-US" sz="2800" dirty="0">
                <a:latin typeface="Antique Olive" pitchFamily="34" charset="0"/>
              </a:rPr>
              <a:t>Located in well ventilated enclosures /Ducts.</a:t>
            </a:r>
            <a:endParaRPr lang="en-IN" sz="2800" dirty="0">
              <a:latin typeface="Antique Olive" pitchFamily="34" charset="0"/>
            </a:endParaRPr>
          </a:p>
          <a:p>
            <a:pPr lvl="0">
              <a:lnSpc>
                <a:spcPct val="150000"/>
              </a:lnSpc>
            </a:pPr>
            <a:r>
              <a:rPr lang="en-US" sz="2800" dirty="0">
                <a:latin typeface="Antique Olive" pitchFamily="34" charset="0"/>
              </a:rPr>
              <a:t>Easily accessible for the intended use and repairs.</a:t>
            </a:r>
            <a:endParaRPr lang="en-IN" sz="2800" dirty="0">
              <a:latin typeface="Antique Olive" pitchFamily="34" charset="0"/>
            </a:endParaRPr>
          </a:p>
          <a:p>
            <a:pPr lvl="0">
              <a:lnSpc>
                <a:spcPct val="150000"/>
              </a:lnSpc>
            </a:pPr>
            <a:r>
              <a:rPr lang="en-US" sz="2800" dirty="0">
                <a:latin typeface="Antique Olive" pitchFamily="34" charset="0"/>
              </a:rPr>
              <a:t>Able to with stand designed pressure.</a:t>
            </a:r>
            <a:endParaRPr lang="en-IN" sz="2800" dirty="0">
              <a:latin typeface="Antique Olive" pitchFamily="34" charset="0"/>
            </a:endParaRPr>
          </a:p>
          <a:p>
            <a:pPr lvl="0">
              <a:lnSpc>
                <a:spcPct val="150000"/>
              </a:lnSpc>
            </a:pPr>
            <a:r>
              <a:rPr lang="en-US" sz="2800" dirty="0">
                <a:latin typeface="Antique Olive" pitchFamily="34" charset="0"/>
              </a:rPr>
              <a:t>Connected to a drainage system with water seal traps.</a:t>
            </a:r>
            <a:endParaRPr lang="en-IN" sz="2800" dirty="0">
              <a:latin typeface="Antique Olive" pitchFamily="34" charset="0"/>
            </a:endParaRPr>
          </a:p>
          <a:p>
            <a:pPr lvl="0">
              <a:lnSpc>
                <a:spcPct val="150000"/>
              </a:lnSpc>
            </a:pPr>
            <a:r>
              <a:rPr lang="en-US" sz="2800" dirty="0">
                <a:latin typeface="Antique Olive" pitchFamily="34" charset="0"/>
              </a:rPr>
              <a:t>Testing for leakages, defects etc.</a:t>
            </a:r>
            <a:endParaRPr lang="en-IN" sz="2800" dirty="0">
              <a:latin typeface="Antique Olive" pitchFamily="34" charset="0"/>
            </a:endParaRPr>
          </a:p>
          <a:p>
            <a:endParaRPr lang="en-IN" sz="2800" dirty="0">
              <a:latin typeface="Antique Olive" pitchFamily="34" charset="0"/>
            </a:endParaRPr>
          </a:p>
        </p:txBody>
      </p:sp>
      <p:sp>
        <p:nvSpPr>
          <p:cNvPr id="3" name="Title 2">
            <a:extLst>
              <a:ext uri="{FF2B5EF4-FFF2-40B4-BE49-F238E27FC236}">
                <a16:creationId xmlns="" xmlns:a16="http://schemas.microsoft.com/office/drawing/2014/main" id="{07271516-AD54-491B-9847-D2270F912E82}"/>
              </a:ext>
            </a:extLst>
          </p:cNvPr>
          <p:cNvSpPr>
            <a:spLocks noGrp="1"/>
          </p:cNvSpPr>
          <p:nvPr>
            <p:ph type="title"/>
          </p:nvPr>
        </p:nvSpPr>
        <p:spPr>
          <a:xfrm>
            <a:off x="2153538" y="0"/>
            <a:ext cx="8911687" cy="914400"/>
          </a:xfrm>
        </p:spPr>
        <p:txBody>
          <a:bodyPr>
            <a:normAutofit/>
          </a:bodyPr>
          <a:lstStyle/>
          <a:p>
            <a:pPr algn="ctr"/>
            <a:r>
              <a:rPr lang="en-US" sz="4000" dirty="0">
                <a:solidFill>
                  <a:srgbClr val="0070C0"/>
                </a:solidFill>
                <a:effectLst/>
                <a:latin typeface="Algerian" pitchFamily="82" charset="0"/>
              </a:rPr>
              <a:t>Plumbing Fixtures and Pipes</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75</a:t>
            </a:fld>
            <a:endParaRPr lang="en-IN"/>
          </a:p>
        </p:txBody>
      </p:sp>
    </p:spTree>
    <p:extLst>
      <p:ext uri="{BB962C8B-B14F-4D97-AF65-F5344CB8AC3E}">
        <p14:creationId xmlns="" xmlns:p14="http://schemas.microsoft.com/office/powerpoint/2010/main" val="1141001701"/>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99B4841-ACF1-4FEE-A0F9-98CC0899DDAF}"/>
              </a:ext>
            </a:extLst>
          </p:cNvPr>
          <p:cNvSpPr>
            <a:spLocks noGrp="1"/>
          </p:cNvSpPr>
          <p:nvPr>
            <p:ph idx="1"/>
          </p:nvPr>
        </p:nvSpPr>
        <p:spPr>
          <a:xfrm>
            <a:off x="1258784" y="1104405"/>
            <a:ext cx="10592790" cy="5569527"/>
          </a:xfrm>
        </p:spPr>
        <p:txBody>
          <a:bodyPr>
            <a:noAutofit/>
          </a:bodyPr>
          <a:lstStyle/>
          <a:p>
            <a:pPr lvl="0">
              <a:lnSpc>
                <a:spcPct val="170000"/>
              </a:lnSpc>
            </a:pPr>
            <a:r>
              <a:rPr lang="en-US" sz="2000" dirty="0">
                <a:latin typeface="Antique Olive" pitchFamily="34" charset="0"/>
              </a:rPr>
              <a:t>Determine the location from where the lines are to be taken.</a:t>
            </a:r>
            <a:endParaRPr lang="en-IN" sz="2000" dirty="0">
              <a:latin typeface="Antique Olive" pitchFamily="34" charset="0"/>
            </a:endParaRPr>
          </a:p>
          <a:p>
            <a:pPr lvl="0">
              <a:lnSpc>
                <a:spcPct val="170000"/>
              </a:lnSpc>
            </a:pPr>
            <a:r>
              <a:rPr lang="en-US" sz="2000" dirty="0">
                <a:latin typeface="Antique Olive" pitchFamily="34" charset="0"/>
              </a:rPr>
              <a:t>Mark the plumb line for vertical stacks to be fixed on the wall </a:t>
            </a:r>
            <a:endParaRPr lang="en-IN" sz="2000" dirty="0">
              <a:latin typeface="Antique Olive" pitchFamily="34" charset="0"/>
            </a:endParaRPr>
          </a:p>
          <a:p>
            <a:pPr lvl="0">
              <a:lnSpc>
                <a:spcPct val="170000"/>
              </a:lnSpc>
            </a:pPr>
            <a:r>
              <a:rPr lang="en-US" sz="2000" dirty="0">
                <a:latin typeface="Antique Olive" pitchFamily="34" charset="0"/>
              </a:rPr>
              <a:t>Erect the scaffolding without making any holes in the walls. Take a vertical support from the windows inside and tie it properly.</a:t>
            </a:r>
            <a:endParaRPr lang="en-IN" sz="2000" dirty="0">
              <a:latin typeface="Antique Olive" pitchFamily="34" charset="0"/>
            </a:endParaRPr>
          </a:p>
          <a:p>
            <a:pPr lvl="0">
              <a:lnSpc>
                <a:spcPct val="170000"/>
              </a:lnSpc>
            </a:pPr>
            <a:r>
              <a:rPr lang="en-US" sz="2000" dirty="0">
                <a:latin typeface="Antique Olive" pitchFamily="34" charset="0"/>
              </a:rPr>
              <a:t>Fix the pipes on the wall with clips and G.I nails of 40 mm length.,</a:t>
            </a:r>
            <a:endParaRPr lang="en-IN" sz="2000" dirty="0">
              <a:latin typeface="Antique Olive" pitchFamily="34" charset="0"/>
            </a:endParaRPr>
          </a:p>
          <a:p>
            <a:pPr lvl="0">
              <a:lnSpc>
                <a:spcPct val="170000"/>
              </a:lnSpc>
            </a:pPr>
            <a:r>
              <a:rPr lang="en-US" sz="2000" dirty="0">
                <a:latin typeface="Antique Olive" pitchFamily="34" charset="0"/>
              </a:rPr>
              <a:t>Clipping should be done at a spacing of 1.5 m to 2 m.</a:t>
            </a:r>
            <a:endParaRPr lang="en-IN" sz="2000" dirty="0">
              <a:latin typeface="Antique Olive" pitchFamily="34" charset="0"/>
            </a:endParaRPr>
          </a:p>
          <a:p>
            <a:pPr lvl="0">
              <a:lnSpc>
                <a:spcPct val="170000"/>
              </a:lnSpc>
            </a:pPr>
            <a:r>
              <a:rPr lang="en-US" sz="2000" dirty="0">
                <a:latin typeface="Antique Olive" pitchFamily="34" charset="0"/>
              </a:rPr>
              <a:t>All the holes should be filled with brick / block pieces and should be finished with rich cement mortar to match the wall surface.</a:t>
            </a:r>
            <a:endParaRPr lang="en-IN" sz="2000" dirty="0">
              <a:latin typeface="Antique Olive" pitchFamily="34" charset="0"/>
            </a:endParaRPr>
          </a:p>
          <a:p>
            <a:pPr>
              <a:lnSpc>
                <a:spcPct val="170000"/>
              </a:lnSpc>
            </a:pPr>
            <a:r>
              <a:rPr lang="en-US" sz="2000" dirty="0">
                <a:latin typeface="Antique Olive" pitchFamily="34" charset="0"/>
              </a:rPr>
              <a:t>Do not remove the scaffolding unless all the holes are properly finished</a:t>
            </a:r>
            <a:endParaRPr lang="en-IN" sz="2000" dirty="0">
              <a:latin typeface="Antique Olive" pitchFamily="34" charset="0"/>
            </a:endParaRPr>
          </a:p>
        </p:txBody>
      </p:sp>
      <p:sp>
        <p:nvSpPr>
          <p:cNvPr id="3" name="Title 2">
            <a:extLst>
              <a:ext uri="{FF2B5EF4-FFF2-40B4-BE49-F238E27FC236}">
                <a16:creationId xmlns="" xmlns:a16="http://schemas.microsoft.com/office/drawing/2014/main" id="{15AE665F-A341-41CE-A8F2-DD727E2C8121}"/>
              </a:ext>
            </a:extLst>
          </p:cNvPr>
          <p:cNvSpPr>
            <a:spLocks noGrp="1"/>
          </p:cNvSpPr>
          <p:nvPr>
            <p:ph type="title"/>
          </p:nvPr>
        </p:nvSpPr>
        <p:spPr>
          <a:xfrm>
            <a:off x="1686297" y="213756"/>
            <a:ext cx="9889568" cy="1014685"/>
          </a:xfrm>
        </p:spPr>
        <p:txBody>
          <a:bodyPr>
            <a:noAutofit/>
          </a:bodyPr>
          <a:lstStyle/>
          <a:p>
            <a:pPr algn="ctr"/>
            <a:r>
              <a:rPr lang="en-US" sz="3200" dirty="0">
                <a:solidFill>
                  <a:srgbClr val="0070C0"/>
                </a:solidFill>
                <a:latin typeface="Algerian" pitchFamily="82" charset="0"/>
              </a:rPr>
              <a:t>PROCEDURE FOR LAYING VERTICAL Water Supply Lines</a:t>
            </a:r>
            <a:endParaRPr lang="en-IN" sz="32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76</a:t>
            </a:fld>
            <a:endParaRPr lang="en-IN"/>
          </a:p>
        </p:txBody>
      </p:sp>
    </p:spTree>
    <p:extLst>
      <p:ext uri="{BB962C8B-B14F-4D97-AF65-F5344CB8AC3E}">
        <p14:creationId xmlns="" xmlns:p14="http://schemas.microsoft.com/office/powerpoint/2010/main" val="93452450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B227442-3153-46CC-BC5B-1A38F43E3866}"/>
              </a:ext>
            </a:extLst>
          </p:cNvPr>
          <p:cNvSpPr>
            <a:spLocks noGrp="1"/>
          </p:cNvSpPr>
          <p:nvPr>
            <p:ph idx="1"/>
          </p:nvPr>
        </p:nvSpPr>
        <p:spPr>
          <a:xfrm>
            <a:off x="724395" y="1543792"/>
            <a:ext cx="11127179" cy="5314208"/>
          </a:xfrm>
        </p:spPr>
        <p:txBody>
          <a:bodyPr>
            <a:normAutofit/>
          </a:bodyPr>
          <a:lstStyle/>
          <a:p>
            <a:pPr marL="109728" indent="0">
              <a:buNone/>
            </a:pPr>
            <a:r>
              <a:rPr lang="en-US" b="1" dirty="0"/>
              <a:t>Generally, concealed plumbing work is required in bathrooms and toilets. Different steps involved in this are as flows:</a:t>
            </a:r>
            <a:endParaRPr lang="en-IN" b="1" dirty="0"/>
          </a:p>
          <a:p>
            <a:pPr lvl="0"/>
            <a:r>
              <a:rPr lang="en-US" dirty="0"/>
              <a:t>Plaster the internal wall of bath / toilets.</a:t>
            </a:r>
            <a:endParaRPr lang="en-IN" dirty="0"/>
          </a:p>
          <a:p>
            <a:pPr lvl="0"/>
            <a:r>
              <a:rPr lang="en-US" dirty="0"/>
              <a:t>Mark the line on wall with chalk, in proper alignment and plumb, as per the recommended heights and internal plumbing drawings.</a:t>
            </a:r>
            <a:endParaRPr lang="en-IN" dirty="0"/>
          </a:p>
          <a:p>
            <a:pPr lvl="0"/>
            <a:r>
              <a:rPr lang="en-US" dirty="0"/>
              <a:t>Start chasing the well using chisel and hammer. The chasing should be done keeping the following points in mind.</a:t>
            </a:r>
            <a:endParaRPr lang="en-IN" dirty="0"/>
          </a:p>
          <a:p>
            <a:pPr marL="109728" indent="0">
              <a:buNone/>
            </a:pPr>
            <a:r>
              <a:rPr lang="en-US" dirty="0"/>
              <a:t>	Depth :  Should not exceed the pipe size.</a:t>
            </a:r>
            <a:endParaRPr lang="en-IN" dirty="0"/>
          </a:p>
          <a:p>
            <a:pPr marL="109728" indent="0">
              <a:buNone/>
            </a:pPr>
            <a:r>
              <a:rPr lang="en-US" dirty="0"/>
              <a:t>	Width:   Should be sufficient to accommodate the pipeline.</a:t>
            </a:r>
            <a:endParaRPr lang="en-IN" dirty="0"/>
          </a:p>
          <a:p>
            <a:pPr marL="109728" indent="0">
              <a:buNone/>
            </a:pPr>
            <a:r>
              <a:rPr lang="en-US" dirty="0"/>
              <a:t>	Alignment : should be done considering the straightness.</a:t>
            </a:r>
            <a:endParaRPr lang="en-IN" dirty="0"/>
          </a:p>
          <a:p>
            <a:pPr marL="109728" indent="0">
              <a:buNone/>
            </a:pPr>
            <a:r>
              <a:rPr lang="en-US" dirty="0"/>
              <a:t>	Height: Should be as per the specifications for all the fittings.</a:t>
            </a:r>
            <a:endParaRPr lang="en-IN" dirty="0"/>
          </a:p>
          <a:p>
            <a:pPr marL="109728" indent="0">
              <a:buNone/>
            </a:pPr>
            <a:r>
              <a:rPr lang="en-US" dirty="0"/>
              <a:t>	For columns and other RCC work, chasing should be strictly avoided.</a:t>
            </a:r>
            <a:endParaRPr lang="en-IN" dirty="0"/>
          </a:p>
          <a:p>
            <a:endParaRPr lang="en-IN" dirty="0"/>
          </a:p>
        </p:txBody>
      </p:sp>
      <p:sp>
        <p:nvSpPr>
          <p:cNvPr id="3" name="Title 2">
            <a:extLst>
              <a:ext uri="{FF2B5EF4-FFF2-40B4-BE49-F238E27FC236}">
                <a16:creationId xmlns="" xmlns:a16="http://schemas.microsoft.com/office/drawing/2014/main" id="{70762F76-5C89-491F-834C-ADB2807BB2D8}"/>
              </a:ext>
            </a:extLst>
          </p:cNvPr>
          <p:cNvSpPr>
            <a:spLocks noGrp="1"/>
          </p:cNvSpPr>
          <p:nvPr>
            <p:ph type="title"/>
          </p:nvPr>
        </p:nvSpPr>
        <p:spPr>
          <a:xfrm>
            <a:off x="1425039" y="184723"/>
            <a:ext cx="10153403" cy="1280890"/>
          </a:xfrm>
        </p:spPr>
        <p:txBody>
          <a:bodyPr>
            <a:noAutofit/>
          </a:bodyPr>
          <a:lstStyle/>
          <a:p>
            <a:pPr algn="ctr"/>
            <a:r>
              <a:rPr lang="en-US" sz="4000" dirty="0">
                <a:solidFill>
                  <a:srgbClr val="0070C0"/>
                </a:solidFill>
                <a:effectLst/>
                <a:latin typeface="Algerian" pitchFamily="82" charset="0"/>
              </a:rPr>
              <a:t>Procedure of internal plumbing (Concealed type)</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77</a:t>
            </a:fld>
            <a:endParaRPr lang="en-IN"/>
          </a:p>
        </p:txBody>
      </p:sp>
    </p:spTree>
    <p:extLst>
      <p:ext uri="{BB962C8B-B14F-4D97-AF65-F5344CB8AC3E}">
        <p14:creationId xmlns="" xmlns:p14="http://schemas.microsoft.com/office/powerpoint/2010/main" val="1621535144"/>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09" y="201882"/>
            <a:ext cx="10305204" cy="1294410"/>
          </a:xfrm>
        </p:spPr>
        <p:txBody>
          <a:bodyPr/>
          <a:lstStyle/>
          <a:p>
            <a:pPr algn="ctr"/>
            <a:r>
              <a:rPr lang="en-US" dirty="0" smtClean="0">
                <a:solidFill>
                  <a:srgbClr val="0070C0"/>
                </a:solidFill>
                <a:latin typeface="Algerian" pitchFamily="82" charset="0"/>
              </a:rPr>
              <a:t>Procedure of internal plumbing (Concealed type)</a:t>
            </a:r>
            <a:endParaRPr lang="en-US" dirty="0"/>
          </a:p>
        </p:txBody>
      </p:sp>
      <p:sp>
        <p:nvSpPr>
          <p:cNvPr id="3" name="Content Placeholder 2"/>
          <p:cNvSpPr>
            <a:spLocks noGrp="1"/>
          </p:cNvSpPr>
          <p:nvPr>
            <p:ph idx="1"/>
          </p:nvPr>
        </p:nvSpPr>
        <p:spPr>
          <a:xfrm>
            <a:off x="1116281" y="1508166"/>
            <a:ext cx="11075719" cy="4845133"/>
          </a:xfrm>
        </p:spPr>
        <p:txBody>
          <a:bodyPr>
            <a:normAutofit/>
          </a:bodyPr>
          <a:lstStyle/>
          <a:p>
            <a:pPr lvl="0"/>
            <a:r>
              <a:rPr lang="en-US" sz="2800" dirty="0" smtClean="0">
                <a:latin typeface="Antique Olive" pitchFamily="34" charset="0"/>
              </a:rPr>
              <a:t>Check class / specifications of materials. Preferably ‘c’ class G.I pipe should be used. All fittings should be checked for their correctness, cracks etc.</a:t>
            </a:r>
            <a:endParaRPr lang="en-IN" sz="2800" dirty="0" smtClean="0">
              <a:latin typeface="Antique Olive" pitchFamily="34" charset="0"/>
            </a:endParaRPr>
          </a:p>
          <a:p>
            <a:pPr lvl="0"/>
            <a:r>
              <a:rPr lang="en-US" sz="2800" dirty="0" smtClean="0">
                <a:latin typeface="Antique Olive" pitchFamily="34" charset="0"/>
              </a:rPr>
              <a:t>Prepare the pipe – skeleton and check all the joints for tightness.</a:t>
            </a:r>
            <a:endParaRPr lang="en-IN" sz="2800" dirty="0" smtClean="0">
              <a:latin typeface="Antique Olive" pitchFamily="34" charset="0"/>
            </a:endParaRPr>
          </a:p>
          <a:p>
            <a:pPr lvl="0"/>
            <a:r>
              <a:rPr lang="en-US" sz="2800" dirty="0" smtClean="0">
                <a:latin typeface="Antique Olive" pitchFamily="34" charset="0"/>
              </a:rPr>
              <a:t>Water tightness of line can be checked using pressure testing equipment. All other openings should be plugged except the end portions to which the pressure gauge machine is connected.</a:t>
            </a:r>
            <a:endParaRPr lang="en-IN" sz="2800" dirty="0" smtClean="0">
              <a:latin typeface="Antique Olive" pitchFamily="34" charset="0"/>
            </a:endParaRPr>
          </a:p>
          <a:p>
            <a:endParaRPr lang="en-US" sz="2800" dirty="0">
              <a:latin typeface="Antique Olive" pitchFamily="34"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78</a:t>
            </a:fld>
            <a:endParaRPr lang="en-IN"/>
          </a:p>
        </p:txBody>
      </p:sp>
    </p:spTree>
  </p:cSld>
  <p:clrMapOvr>
    <a:masterClrMapping/>
  </p:clrMapOvr>
  <p:transition spd="med" advTm="25000">
    <p:sndAc>
      <p:stSnd>
        <p:snd r:embed="rId2" name="bomb.wav" builtIn="1"/>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84553C0-6209-4D0F-BCCE-70E4C5FF296A}"/>
              </a:ext>
            </a:extLst>
          </p:cNvPr>
          <p:cNvSpPr>
            <a:spLocks noGrp="1"/>
          </p:cNvSpPr>
          <p:nvPr>
            <p:ph idx="1"/>
          </p:nvPr>
        </p:nvSpPr>
        <p:spPr>
          <a:xfrm>
            <a:off x="878775" y="985652"/>
            <a:ext cx="11313226" cy="5688279"/>
          </a:xfrm>
        </p:spPr>
        <p:txBody>
          <a:bodyPr>
            <a:noAutofit/>
          </a:bodyPr>
          <a:lstStyle/>
          <a:p>
            <a:pPr lvl="0">
              <a:lnSpc>
                <a:spcPct val="170000"/>
              </a:lnSpc>
            </a:pPr>
            <a:r>
              <a:rPr lang="en-US" sz="2000" dirty="0">
                <a:latin typeface="Antique Olive" pitchFamily="34" charset="0"/>
              </a:rPr>
              <a:t>The pressure reading should be between 5 to 10 kg/ sq.cm. And even a single drop of water should not escape the joints during testing.</a:t>
            </a:r>
            <a:endParaRPr lang="en-IN" sz="2000" dirty="0">
              <a:latin typeface="Antique Olive" pitchFamily="34" charset="0"/>
            </a:endParaRPr>
          </a:p>
          <a:p>
            <a:pPr lvl="0">
              <a:lnSpc>
                <a:spcPct val="170000"/>
              </a:lnSpc>
            </a:pPr>
            <a:r>
              <a:rPr lang="en-US" sz="2000" dirty="0">
                <a:latin typeface="Antique Olive" pitchFamily="34" charset="0"/>
              </a:rPr>
              <a:t>Apply coal-tar over this skeleton with a brush.</a:t>
            </a:r>
            <a:endParaRPr lang="en-IN" sz="2000" dirty="0">
              <a:latin typeface="Antique Olive" pitchFamily="34" charset="0"/>
            </a:endParaRPr>
          </a:p>
          <a:p>
            <a:pPr lvl="0">
              <a:lnSpc>
                <a:spcPct val="170000"/>
              </a:lnSpc>
            </a:pPr>
            <a:r>
              <a:rPr lang="en-US" sz="2000" dirty="0">
                <a:latin typeface="Antique Olive" pitchFamily="34" charset="0"/>
              </a:rPr>
              <a:t>Cover this skeleton, including fitting, with a Hessian cloth and tie it properly</a:t>
            </a:r>
            <a:endParaRPr lang="en-IN" sz="2000" dirty="0">
              <a:latin typeface="Antique Olive" pitchFamily="34" charset="0"/>
            </a:endParaRPr>
          </a:p>
          <a:p>
            <a:pPr lvl="0">
              <a:lnSpc>
                <a:spcPct val="170000"/>
              </a:lnSpc>
            </a:pPr>
            <a:r>
              <a:rPr lang="en-US" sz="2000" dirty="0">
                <a:latin typeface="Antique Olive" pitchFamily="34" charset="0"/>
              </a:rPr>
              <a:t>Fix the skeleton on the wall using 40 mm plumbing nails, at a distance of 23 cm on alternate side.</a:t>
            </a:r>
            <a:endParaRPr lang="en-IN" sz="2000" dirty="0">
              <a:latin typeface="Antique Olive" pitchFamily="34" charset="0"/>
            </a:endParaRPr>
          </a:p>
          <a:p>
            <a:pPr lvl="0">
              <a:lnSpc>
                <a:spcPct val="170000"/>
              </a:lnSpc>
            </a:pPr>
            <a:r>
              <a:rPr lang="en-US" sz="2000" dirty="0">
                <a:latin typeface="Antique Olive" pitchFamily="34" charset="0"/>
              </a:rPr>
              <a:t>Plaster the line with cement –sand mortar. For the portion where glazed tile dado is proposed. The plaster surface should be roughened. The other portion should be properly finishing with neeru.</a:t>
            </a:r>
            <a:endParaRPr lang="en-IN" sz="2000" dirty="0">
              <a:latin typeface="Antique Olive" pitchFamily="34" charset="0"/>
            </a:endParaRPr>
          </a:p>
          <a:p>
            <a:pPr lvl="0">
              <a:lnSpc>
                <a:spcPct val="170000"/>
              </a:lnSpc>
            </a:pPr>
            <a:r>
              <a:rPr lang="en-US" sz="2000" dirty="0">
                <a:latin typeface="Antique Olive" pitchFamily="34" charset="0"/>
              </a:rPr>
              <a:t>Curing should be done over the gambado for at least seven days.</a:t>
            </a:r>
            <a:endParaRPr lang="en-IN" sz="2000" dirty="0">
              <a:latin typeface="Antique Olive" pitchFamily="34" charset="0"/>
            </a:endParaRPr>
          </a:p>
          <a:p>
            <a:endParaRPr lang="en-IN" sz="2000" dirty="0">
              <a:latin typeface="Antique Olive" pitchFamily="34" charset="0"/>
            </a:endParaRPr>
          </a:p>
        </p:txBody>
      </p:sp>
      <p:sp>
        <p:nvSpPr>
          <p:cNvPr id="3" name="Title 2">
            <a:extLst>
              <a:ext uri="{FF2B5EF4-FFF2-40B4-BE49-F238E27FC236}">
                <a16:creationId xmlns="" xmlns:a16="http://schemas.microsoft.com/office/drawing/2014/main" id="{49FBAAEA-3364-4A78-B2B4-88A890C3D77C}"/>
              </a:ext>
            </a:extLst>
          </p:cNvPr>
          <p:cNvSpPr>
            <a:spLocks noGrp="1"/>
          </p:cNvSpPr>
          <p:nvPr>
            <p:ph type="title"/>
          </p:nvPr>
        </p:nvSpPr>
        <p:spPr>
          <a:xfrm>
            <a:off x="2177290" y="0"/>
            <a:ext cx="8911687" cy="1280890"/>
          </a:xfrm>
        </p:spPr>
        <p:txBody>
          <a:bodyPr>
            <a:noAutofit/>
          </a:bodyPr>
          <a:lstStyle/>
          <a:p>
            <a:pPr algn="ctr"/>
            <a:r>
              <a:rPr lang="en-US" sz="4000" dirty="0">
                <a:solidFill>
                  <a:srgbClr val="0070C0"/>
                </a:solidFill>
                <a:effectLst/>
                <a:latin typeface="Algerian" pitchFamily="82" charset="0"/>
              </a:rPr>
              <a:t>Procedure of internal plumbing (Concealed type)</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79</a:t>
            </a:fld>
            <a:endParaRPr lang="en-IN"/>
          </a:p>
        </p:txBody>
      </p:sp>
    </p:spTree>
    <p:extLst>
      <p:ext uri="{BB962C8B-B14F-4D97-AF65-F5344CB8AC3E}">
        <p14:creationId xmlns="" xmlns:p14="http://schemas.microsoft.com/office/powerpoint/2010/main" val="3937813356"/>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F3EBC-2A85-4A1C-9FC0-1CAF8A8C7545}"/>
              </a:ext>
            </a:extLst>
          </p:cNvPr>
          <p:cNvSpPr>
            <a:spLocks noGrp="1"/>
          </p:cNvSpPr>
          <p:nvPr>
            <p:ph type="title"/>
          </p:nvPr>
        </p:nvSpPr>
        <p:spPr>
          <a:xfrm>
            <a:off x="322556" y="0"/>
            <a:ext cx="11869444" cy="822365"/>
          </a:xfrm>
        </p:spPr>
        <p:txBody>
          <a:bodyPr>
            <a:noAutofit/>
          </a:bodyPr>
          <a:lstStyle/>
          <a:p>
            <a:pPr algn="ctr"/>
            <a:r>
              <a:rPr lang="en-IN" sz="4000" dirty="0">
                <a:solidFill>
                  <a:srgbClr val="002060"/>
                </a:solidFill>
                <a:latin typeface="Algerian" pitchFamily="82" charset="0"/>
              </a:rPr>
              <a:t>THIRD PARTY RESULTS TO BE VERIFIED DURING QC INSPECTION</a:t>
            </a:r>
          </a:p>
        </p:txBody>
      </p:sp>
      <p:pic>
        <p:nvPicPr>
          <p:cNvPr id="11" name="Picture 10">
            <a:extLst>
              <a:ext uri="{FF2B5EF4-FFF2-40B4-BE49-F238E27FC236}">
                <a16:creationId xmlns:a16="http://schemas.microsoft.com/office/drawing/2014/main" xmlns="" id="{86348863-4AC1-4112-8088-5CCDE321F4B8}"/>
              </a:ext>
            </a:extLst>
          </p:cNvPr>
          <p:cNvPicPr>
            <a:picLocks noChangeAspect="1"/>
          </p:cNvPicPr>
          <p:nvPr/>
        </p:nvPicPr>
        <p:blipFill>
          <a:blip r:embed="rId3"/>
          <a:stretch>
            <a:fillRect/>
          </a:stretch>
        </p:blipFill>
        <p:spPr>
          <a:xfrm>
            <a:off x="6755942" y="1804546"/>
            <a:ext cx="4557205" cy="3204839"/>
          </a:xfrm>
          <a:prstGeom prst="rect">
            <a:avLst/>
          </a:prstGeom>
        </p:spPr>
      </p:pic>
      <p:grpSp>
        <p:nvGrpSpPr>
          <p:cNvPr id="36867" name="Group 3"/>
          <p:cNvGrpSpPr>
            <a:grpSpLocks noChangeAspect="1"/>
          </p:cNvGrpSpPr>
          <p:nvPr/>
        </p:nvGrpSpPr>
        <p:grpSpPr bwMode="auto">
          <a:xfrm>
            <a:off x="1579563" y="1403350"/>
            <a:ext cx="4557712" cy="5122863"/>
            <a:chOff x="995" y="884"/>
            <a:chExt cx="2871" cy="3227"/>
          </a:xfrm>
        </p:grpSpPr>
        <p:sp>
          <p:nvSpPr>
            <p:cNvPr id="36866" name="AutoShape 2"/>
            <p:cNvSpPr>
              <a:spLocks noChangeAspect="1" noChangeArrowheads="1" noTextEdit="1"/>
            </p:cNvSpPr>
            <p:nvPr/>
          </p:nvSpPr>
          <p:spPr bwMode="auto">
            <a:xfrm>
              <a:off x="995" y="884"/>
              <a:ext cx="2871" cy="3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68" name="Rectangle 4"/>
            <p:cNvSpPr>
              <a:spLocks noChangeArrowheads="1"/>
            </p:cNvSpPr>
            <p:nvPr/>
          </p:nvSpPr>
          <p:spPr bwMode="auto">
            <a:xfrm>
              <a:off x="1014" y="922"/>
              <a:ext cx="530"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cs typeface="Arial" pitchFamily="34" charset="0"/>
                </a:rPr>
                <a:t>CEMENT: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1014" y="1045"/>
              <a:ext cx="450"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70" name="Rectangle 6"/>
            <p:cNvSpPr>
              <a:spLocks noChangeArrowheads="1"/>
            </p:cNvSpPr>
            <p:nvPr/>
          </p:nvSpPr>
          <p:spPr bwMode="auto">
            <a:xfrm>
              <a:off x="3262" y="935"/>
              <a:ext cx="482"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libri" pitchFamily="34" charset="0"/>
                  <a:cs typeface="Arial" pitchFamily="34" charset="0"/>
                </a:rPr>
                <a:t>Standard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71" name="Rectangle 7"/>
            <p:cNvSpPr>
              <a:spLocks noChangeArrowheads="1"/>
            </p:cNvSpPr>
            <p:nvPr/>
          </p:nvSpPr>
          <p:spPr bwMode="auto">
            <a:xfrm>
              <a:off x="3262" y="1042"/>
              <a:ext cx="408"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72" name="Rectangle 8"/>
            <p:cNvSpPr>
              <a:spLocks noChangeArrowheads="1"/>
            </p:cNvSpPr>
            <p:nvPr/>
          </p:nvSpPr>
          <p:spPr bwMode="auto">
            <a:xfrm>
              <a:off x="1011" y="1162"/>
              <a:ext cx="992"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Standard consistancy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73" name="Rectangle 9"/>
            <p:cNvSpPr>
              <a:spLocks noChangeArrowheads="1"/>
            </p:cNvSpPr>
            <p:nvPr/>
          </p:nvSpPr>
          <p:spPr bwMode="auto">
            <a:xfrm>
              <a:off x="1011" y="1384"/>
              <a:ext cx="86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Initial Setting time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74" name="Rectangle 10"/>
            <p:cNvSpPr>
              <a:spLocks noChangeArrowheads="1"/>
            </p:cNvSpPr>
            <p:nvPr/>
          </p:nvSpPr>
          <p:spPr bwMode="auto">
            <a:xfrm>
              <a:off x="3272" y="1384"/>
              <a:ext cx="43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&gt;30 Min.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75" name="Rectangle 11"/>
            <p:cNvSpPr>
              <a:spLocks noChangeArrowheads="1"/>
            </p:cNvSpPr>
            <p:nvPr/>
          </p:nvSpPr>
          <p:spPr bwMode="auto">
            <a:xfrm>
              <a:off x="1011" y="1605"/>
              <a:ext cx="84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 Final setting time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76" name="Rectangle 12"/>
            <p:cNvSpPr>
              <a:spLocks noChangeArrowheads="1"/>
            </p:cNvSpPr>
            <p:nvPr/>
          </p:nvSpPr>
          <p:spPr bwMode="auto">
            <a:xfrm>
              <a:off x="3246" y="1605"/>
              <a:ext cx="433"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cs typeface="Arial" pitchFamily="34" charset="0"/>
                </a:rPr>
                <a:t>&lt;600 Min.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7" name="Rectangle 13"/>
            <p:cNvSpPr>
              <a:spLocks noChangeArrowheads="1"/>
            </p:cNvSpPr>
            <p:nvPr/>
          </p:nvSpPr>
          <p:spPr bwMode="auto">
            <a:xfrm>
              <a:off x="1011" y="1827"/>
              <a:ext cx="91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Fineness of cement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78" name="Rectangle 14"/>
            <p:cNvSpPr>
              <a:spLocks noChangeArrowheads="1"/>
            </p:cNvSpPr>
            <p:nvPr/>
          </p:nvSpPr>
          <p:spPr bwMode="auto">
            <a:xfrm>
              <a:off x="3343" y="1827"/>
              <a:ext cx="292"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&lt;10%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79" name="Rectangle 15"/>
            <p:cNvSpPr>
              <a:spLocks noChangeArrowheads="1"/>
            </p:cNvSpPr>
            <p:nvPr/>
          </p:nvSpPr>
          <p:spPr bwMode="auto">
            <a:xfrm>
              <a:off x="1011" y="2048"/>
              <a:ext cx="54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Soundness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0" name="Rectangle 16"/>
            <p:cNvSpPr>
              <a:spLocks noChangeArrowheads="1"/>
            </p:cNvSpPr>
            <p:nvPr/>
          </p:nvSpPr>
          <p:spPr bwMode="auto">
            <a:xfrm>
              <a:off x="3310" y="2048"/>
              <a:ext cx="356"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10 mm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1" name="Rectangle 17"/>
            <p:cNvSpPr>
              <a:spLocks noChangeArrowheads="1"/>
            </p:cNvSpPr>
            <p:nvPr/>
          </p:nvSpPr>
          <p:spPr bwMode="auto">
            <a:xfrm>
              <a:off x="1011" y="2270"/>
              <a:ext cx="196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Compressive strength of cement  at 28 days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2" name="Rectangle 18"/>
            <p:cNvSpPr>
              <a:spLocks noChangeArrowheads="1"/>
            </p:cNvSpPr>
            <p:nvPr/>
          </p:nvSpPr>
          <p:spPr bwMode="auto">
            <a:xfrm>
              <a:off x="1011" y="2438"/>
              <a:ext cx="69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libri" pitchFamily="34" charset="0"/>
                  <a:cs typeface="Arial" pitchFamily="34" charset="0"/>
                </a:rPr>
                <a:t>STEEL  : Fe500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3" name="Rectangle 19"/>
            <p:cNvSpPr>
              <a:spLocks noChangeArrowheads="1"/>
            </p:cNvSpPr>
            <p:nvPr/>
          </p:nvSpPr>
          <p:spPr bwMode="auto">
            <a:xfrm>
              <a:off x="1011" y="2545"/>
              <a:ext cx="620"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84" name="Rectangle 20"/>
            <p:cNvSpPr>
              <a:spLocks noChangeArrowheads="1"/>
            </p:cNvSpPr>
            <p:nvPr/>
          </p:nvSpPr>
          <p:spPr bwMode="auto">
            <a:xfrm>
              <a:off x="1011" y="2627"/>
              <a:ext cx="710"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Weight per RM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5" name="Rectangle 21"/>
            <p:cNvSpPr>
              <a:spLocks noChangeArrowheads="1"/>
            </p:cNvSpPr>
            <p:nvPr/>
          </p:nvSpPr>
          <p:spPr bwMode="auto">
            <a:xfrm>
              <a:off x="1011" y="2817"/>
              <a:ext cx="334"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12mm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6" name="Rectangle 22"/>
            <p:cNvSpPr>
              <a:spLocks noChangeArrowheads="1"/>
            </p:cNvSpPr>
            <p:nvPr/>
          </p:nvSpPr>
          <p:spPr bwMode="auto">
            <a:xfrm>
              <a:off x="3256" y="2817"/>
              <a:ext cx="469"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0.888 Kgs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7" name="Rectangle 23"/>
            <p:cNvSpPr>
              <a:spLocks noChangeArrowheads="1"/>
            </p:cNvSpPr>
            <p:nvPr/>
          </p:nvSpPr>
          <p:spPr bwMode="auto">
            <a:xfrm>
              <a:off x="1011" y="3007"/>
              <a:ext cx="334"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10mm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8" name="Rectangle 24"/>
            <p:cNvSpPr>
              <a:spLocks noChangeArrowheads="1"/>
            </p:cNvSpPr>
            <p:nvPr/>
          </p:nvSpPr>
          <p:spPr bwMode="auto">
            <a:xfrm>
              <a:off x="3256" y="3007"/>
              <a:ext cx="469"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0.617 Kgs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9" name="Rectangle 25"/>
            <p:cNvSpPr>
              <a:spLocks noChangeArrowheads="1"/>
            </p:cNvSpPr>
            <p:nvPr/>
          </p:nvSpPr>
          <p:spPr bwMode="auto">
            <a:xfrm>
              <a:off x="1011" y="3197"/>
              <a:ext cx="279"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8mm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0" name="Rectangle 26"/>
            <p:cNvSpPr>
              <a:spLocks noChangeArrowheads="1"/>
            </p:cNvSpPr>
            <p:nvPr/>
          </p:nvSpPr>
          <p:spPr bwMode="auto">
            <a:xfrm>
              <a:off x="3259" y="3197"/>
              <a:ext cx="459"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0.395 kgs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1" name="Rectangle 27"/>
            <p:cNvSpPr>
              <a:spLocks noChangeArrowheads="1"/>
            </p:cNvSpPr>
            <p:nvPr/>
          </p:nvSpPr>
          <p:spPr bwMode="auto">
            <a:xfrm>
              <a:off x="1011" y="3387"/>
              <a:ext cx="796"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0.2% Proof stress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2" name="Rectangle 28"/>
            <p:cNvSpPr>
              <a:spLocks noChangeArrowheads="1"/>
            </p:cNvSpPr>
            <p:nvPr/>
          </p:nvSpPr>
          <p:spPr bwMode="auto">
            <a:xfrm>
              <a:off x="3204" y="3387"/>
              <a:ext cx="57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500 N/mm2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3" name="Rectangle 29"/>
            <p:cNvSpPr>
              <a:spLocks noChangeArrowheads="1"/>
            </p:cNvSpPr>
            <p:nvPr/>
          </p:nvSpPr>
          <p:spPr bwMode="auto">
            <a:xfrm>
              <a:off x="1011" y="3577"/>
              <a:ext cx="514"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Elongation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4" name="Rectangle 30"/>
            <p:cNvSpPr>
              <a:spLocks noChangeArrowheads="1"/>
            </p:cNvSpPr>
            <p:nvPr/>
          </p:nvSpPr>
          <p:spPr bwMode="auto">
            <a:xfrm>
              <a:off x="3368" y="3577"/>
              <a:ext cx="238"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5" name="Rectangle 31"/>
            <p:cNvSpPr>
              <a:spLocks noChangeArrowheads="1"/>
            </p:cNvSpPr>
            <p:nvPr/>
          </p:nvSpPr>
          <p:spPr bwMode="auto">
            <a:xfrm>
              <a:off x="1011" y="3767"/>
              <a:ext cx="77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Tensile Strength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6" name="Rectangle 32"/>
            <p:cNvSpPr>
              <a:spLocks noChangeArrowheads="1"/>
            </p:cNvSpPr>
            <p:nvPr/>
          </p:nvSpPr>
          <p:spPr bwMode="auto">
            <a:xfrm>
              <a:off x="3188" y="3767"/>
              <a:ext cx="572"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&gt;545 N/mm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7" name="Rectangle 33"/>
            <p:cNvSpPr>
              <a:spLocks noChangeArrowheads="1"/>
            </p:cNvSpPr>
            <p:nvPr/>
          </p:nvSpPr>
          <p:spPr bwMode="auto">
            <a:xfrm>
              <a:off x="3689" y="3748"/>
              <a:ext cx="7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8" name="Rectangle 34"/>
            <p:cNvSpPr>
              <a:spLocks noChangeArrowheads="1"/>
            </p:cNvSpPr>
            <p:nvPr/>
          </p:nvSpPr>
          <p:spPr bwMode="auto">
            <a:xfrm>
              <a:off x="1011" y="3956"/>
              <a:ext cx="57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Rebend test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9" name="Line 35"/>
            <p:cNvSpPr>
              <a:spLocks noChangeShapeType="1"/>
            </p:cNvSpPr>
            <p:nvPr/>
          </p:nvSpPr>
          <p:spPr bwMode="auto">
            <a:xfrm>
              <a:off x="995" y="884"/>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00" name="Rectangle 36"/>
            <p:cNvSpPr>
              <a:spLocks noChangeArrowheads="1"/>
            </p:cNvSpPr>
            <p:nvPr/>
          </p:nvSpPr>
          <p:spPr bwMode="auto">
            <a:xfrm>
              <a:off x="995" y="884"/>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01" name="Line 37"/>
            <p:cNvSpPr>
              <a:spLocks noChangeShapeType="1"/>
            </p:cNvSpPr>
            <p:nvPr/>
          </p:nvSpPr>
          <p:spPr bwMode="auto">
            <a:xfrm>
              <a:off x="995" y="1064"/>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02" name="Rectangle 38"/>
            <p:cNvSpPr>
              <a:spLocks noChangeArrowheads="1"/>
            </p:cNvSpPr>
            <p:nvPr/>
          </p:nvSpPr>
          <p:spPr bwMode="auto">
            <a:xfrm>
              <a:off x="995" y="1064"/>
              <a:ext cx="2868" cy="4"/>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03" name="Line 39"/>
            <p:cNvSpPr>
              <a:spLocks noChangeShapeType="1"/>
            </p:cNvSpPr>
            <p:nvPr/>
          </p:nvSpPr>
          <p:spPr bwMode="auto">
            <a:xfrm>
              <a:off x="995" y="1286"/>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04" name="Rectangle 40"/>
            <p:cNvSpPr>
              <a:spLocks noChangeArrowheads="1"/>
            </p:cNvSpPr>
            <p:nvPr/>
          </p:nvSpPr>
          <p:spPr bwMode="auto">
            <a:xfrm>
              <a:off x="995" y="1286"/>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05" name="Line 41"/>
            <p:cNvSpPr>
              <a:spLocks noChangeShapeType="1"/>
            </p:cNvSpPr>
            <p:nvPr/>
          </p:nvSpPr>
          <p:spPr bwMode="auto">
            <a:xfrm>
              <a:off x="995" y="1507"/>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06" name="Rectangle 42"/>
            <p:cNvSpPr>
              <a:spLocks noChangeArrowheads="1"/>
            </p:cNvSpPr>
            <p:nvPr/>
          </p:nvSpPr>
          <p:spPr bwMode="auto">
            <a:xfrm>
              <a:off x="995" y="1507"/>
              <a:ext cx="2868" cy="4"/>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07" name="Line 43"/>
            <p:cNvSpPr>
              <a:spLocks noChangeShapeType="1"/>
            </p:cNvSpPr>
            <p:nvPr/>
          </p:nvSpPr>
          <p:spPr bwMode="auto">
            <a:xfrm>
              <a:off x="995" y="1729"/>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08" name="Rectangle 44"/>
            <p:cNvSpPr>
              <a:spLocks noChangeArrowheads="1"/>
            </p:cNvSpPr>
            <p:nvPr/>
          </p:nvSpPr>
          <p:spPr bwMode="auto">
            <a:xfrm>
              <a:off x="995" y="1729"/>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09" name="Line 45"/>
            <p:cNvSpPr>
              <a:spLocks noChangeShapeType="1"/>
            </p:cNvSpPr>
            <p:nvPr/>
          </p:nvSpPr>
          <p:spPr bwMode="auto">
            <a:xfrm>
              <a:off x="995" y="1950"/>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10" name="Rectangle 46"/>
            <p:cNvSpPr>
              <a:spLocks noChangeArrowheads="1"/>
            </p:cNvSpPr>
            <p:nvPr/>
          </p:nvSpPr>
          <p:spPr bwMode="auto">
            <a:xfrm>
              <a:off x="995" y="1950"/>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11" name="Line 47"/>
            <p:cNvSpPr>
              <a:spLocks noChangeShapeType="1"/>
            </p:cNvSpPr>
            <p:nvPr/>
          </p:nvSpPr>
          <p:spPr bwMode="auto">
            <a:xfrm>
              <a:off x="995" y="2172"/>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12" name="Rectangle 48"/>
            <p:cNvSpPr>
              <a:spLocks noChangeArrowheads="1"/>
            </p:cNvSpPr>
            <p:nvPr/>
          </p:nvSpPr>
          <p:spPr bwMode="auto">
            <a:xfrm>
              <a:off x="995" y="2172"/>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13" name="Line 49"/>
            <p:cNvSpPr>
              <a:spLocks noChangeShapeType="1"/>
            </p:cNvSpPr>
            <p:nvPr/>
          </p:nvSpPr>
          <p:spPr bwMode="auto">
            <a:xfrm>
              <a:off x="995" y="2393"/>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14" name="Rectangle 50"/>
            <p:cNvSpPr>
              <a:spLocks noChangeArrowheads="1"/>
            </p:cNvSpPr>
            <p:nvPr/>
          </p:nvSpPr>
          <p:spPr bwMode="auto">
            <a:xfrm>
              <a:off x="995" y="2393"/>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15" name="Line 51"/>
            <p:cNvSpPr>
              <a:spLocks noChangeShapeType="1"/>
            </p:cNvSpPr>
            <p:nvPr/>
          </p:nvSpPr>
          <p:spPr bwMode="auto">
            <a:xfrm>
              <a:off x="995" y="2561"/>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16" name="Rectangle 52"/>
            <p:cNvSpPr>
              <a:spLocks noChangeArrowheads="1"/>
            </p:cNvSpPr>
            <p:nvPr/>
          </p:nvSpPr>
          <p:spPr bwMode="auto">
            <a:xfrm>
              <a:off x="995" y="2561"/>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17" name="Line 53"/>
            <p:cNvSpPr>
              <a:spLocks noChangeShapeType="1"/>
            </p:cNvSpPr>
            <p:nvPr/>
          </p:nvSpPr>
          <p:spPr bwMode="auto">
            <a:xfrm>
              <a:off x="995" y="2751"/>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18" name="Rectangle 54"/>
            <p:cNvSpPr>
              <a:spLocks noChangeArrowheads="1"/>
            </p:cNvSpPr>
            <p:nvPr/>
          </p:nvSpPr>
          <p:spPr bwMode="auto">
            <a:xfrm>
              <a:off x="995" y="2751"/>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19" name="Line 55"/>
            <p:cNvSpPr>
              <a:spLocks noChangeShapeType="1"/>
            </p:cNvSpPr>
            <p:nvPr/>
          </p:nvSpPr>
          <p:spPr bwMode="auto">
            <a:xfrm>
              <a:off x="995" y="2941"/>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20" name="Rectangle 56"/>
            <p:cNvSpPr>
              <a:spLocks noChangeArrowheads="1"/>
            </p:cNvSpPr>
            <p:nvPr/>
          </p:nvSpPr>
          <p:spPr bwMode="auto">
            <a:xfrm>
              <a:off x="995" y="2941"/>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21" name="Line 57"/>
            <p:cNvSpPr>
              <a:spLocks noChangeShapeType="1"/>
            </p:cNvSpPr>
            <p:nvPr/>
          </p:nvSpPr>
          <p:spPr bwMode="auto">
            <a:xfrm>
              <a:off x="995" y="3131"/>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22" name="Rectangle 58"/>
            <p:cNvSpPr>
              <a:spLocks noChangeArrowheads="1"/>
            </p:cNvSpPr>
            <p:nvPr/>
          </p:nvSpPr>
          <p:spPr bwMode="auto">
            <a:xfrm>
              <a:off x="995" y="3131"/>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23" name="Line 59"/>
            <p:cNvSpPr>
              <a:spLocks noChangeShapeType="1"/>
            </p:cNvSpPr>
            <p:nvPr/>
          </p:nvSpPr>
          <p:spPr bwMode="auto">
            <a:xfrm>
              <a:off x="995" y="3320"/>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24" name="Rectangle 60"/>
            <p:cNvSpPr>
              <a:spLocks noChangeArrowheads="1"/>
            </p:cNvSpPr>
            <p:nvPr/>
          </p:nvSpPr>
          <p:spPr bwMode="auto">
            <a:xfrm>
              <a:off x="995" y="3320"/>
              <a:ext cx="2868" cy="4"/>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25" name="Line 61"/>
            <p:cNvSpPr>
              <a:spLocks noChangeShapeType="1"/>
            </p:cNvSpPr>
            <p:nvPr/>
          </p:nvSpPr>
          <p:spPr bwMode="auto">
            <a:xfrm>
              <a:off x="995" y="3510"/>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26" name="Rectangle 62"/>
            <p:cNvSpPr>
              <a:spLocks noChangeArrowheads="1"/>
            </p:cNvSpPr>
            <p:nvPr/>
          </p:nvSpPr>
          <p:spPr bwMode="auto">
            <a:xfrm>
              <a:off x="995" y="3510"/>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27" name="Line 63"/>
            <p:cNvSpPr>
              <a:spLocks noChangeShapeType="1"/>
            </p:cNvSpPr>
            <p:nvPr/>
          </p:nvSpPr>
          <p:spPr bwMode="auto">
            <a:xfrm>
              <a:off x="995" y="3700"/>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28" name="Rectangle 64"/>
            <p:cNvSpPr>
              <a:spLocks noChangeArrowheads="1"/>
            </p:cNvSpPr>
            <p:nvPr/>
          </p:nvSpPr>
          <p:spPr bwMode="auto">
            <a:xfrm>
              <a:off x="995" y="3700"/>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29" name="Line 65"/>
            <p:cNvSpPr>
              <a:spLocks noChangeShapeType="1"/>
            </p:cNvSpPr>
            <p:nvPr/>
          </p:nvSpPr>
          <p:spPr bwMode="auto">
            <a:xfrm>
              <a:off x="995" y="3890"/>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30" name="Rectangle 66"/>
            <p:cNvSpPr>
              <a:spLocks noChangeArrowheads="1"/>
            </p:cNvSpPr>
            <p:nvPr/>
          </p:nvSpPr>
          <p:spPr bwMode="auto">
            <a:xfrm>
              <a:off x="995" y="3890"/>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31" name="Line 67"/>
            <p:cNvSpPr>
              <a:spLocks noChangeShapeType="1"/>
            </p:cNvSpPr>
            <p:nvPr/>
          </p:nvSpPr>
          <p:spPr bwMode="auto">
            <a:xfrm>
              <a:off x="995" y="4080"/>
              <a:ext cx="2868"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32" name="Rectangle 68"/>
            <p:cNvSpPr>
              <a:spLocks noChangeArrowheads="1"/>
            </p:cNvSpPr>
            <p:nvPr/>
          </p:nvSpPr>
          <p:spPr bwMode="auto">
            <a:xfrm>
              <a:off x="995" y="4080"/>
              <a:ext cx="2868" cy="3"/>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33" name="Line 69"/>
            <p:cNvSpPr>
              <a:spLocks noChangeShapeType="1"/>
            </p:cNvSpPr>
            <p:nvPr/>
          </p:nvSpPr>
          <p:spPr bwMode="auto">
            <a:xfrm>
              <a:off x="995" y="884"/>
              <a:ext cx="1" cy="3199"/>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34" name="Rectangle 70"/>
            <p:cNvSpPr>
              <a:spLocks noChangeArrowheads="1"/>
            </p:cNvSpPr>
            <p:nvPr/>
          </p:nvSpPr>
          <p:spPr bwMode="auto">
            <a:xfrm>
              <a:off x="995" y="884"/>
              <a:ext cx="3" cy="3199"/>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35" name="Line 71"/>
            <p:cNvSpPr>
              <a:spLocks noChangeShapeType="1"/>
            </p:cNvSpPr>
            <p:nvPr/>
          </p:nvSpPr>
          <p:spPr bwMode="auto">
            <a:xfrm>
              <a:off x="3047" y="884"/>
              <a:ext cx="1" cy="3199"/>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36" name="Rectangle 72"/>
            <p:cNvSpPr>
              <a:spLocks noChangeArrowheads="1"/>
            </p:cNvSpPr>
            <p:nvPr/>
          </p:nvSpPr>
          <p:spPr bwMode="auto">
            <a:xfrm>
              <a:off x="3047" y="884"/>
              <a:ext cx="3" cy="3199"/>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37" name="Line 73"/>
            <p:cNvSpPr>
              <a:spLocks noChangeShapeType="1"/>
            </p:cNvSpPr>
            <p:nvPr/>
          </p:nvSpPr>
          <p:spPr bwMode="auto">
            <a:xfrm>
              <a:off x="3863" y="884"/>
              <a:ext cx="1" cy="3199"/>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38" name="Rectangle 74"/>
            <p:cNvSpPr>
              <a:spLocks noChangeArrowheads="1"/>
            </p:cNvSpPr>
            <p:nvPr/>
          </p:nvSpPr>
          <p:spPr bwMode="auto">
            <a:xfrm>
              <a:off x="3863" y="884"/>
              <a:ext cx="3" cy="3199"/>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Slide Number Placeholder 77"/>
          <p:cNvSpPr>
            <a:spLocks noGrp="1"/>
          </p:cNvSpPr>
          <p:nvPr>
            <p:ph type="sldNum" sz="quarter" idx="12"/>
          </p:nvPr>
        </p:nvSpPr>
        <p:spPr/>
        <p:txBody>
          <a:bodyPr/>
          <a:lstStyle/>
          <a:p>
            <a:fld id="{443F5EDB-AB29-4AB1-A9D2-31D60AE98814}" type="slidenum">
              <a:rPr lang="en-IN" smtClean="0"/>
              <a:pPr/>
              <a:t>8</a:t>
            </a:fld>
            <a:endParaRPr lang="en-IN"/>
          </a:p>
        </p:txBody>
      </p:sp>
    </p:spTree>
    <p:extLst>
      <p:ext uri="{BB962C8B-B14F-4D97-AF65-F5344CB8AC3E}">
        <p14:creationId xmlns:p14="http://schemas.microsoft.com/office/powerpoint/2010/main" xmlns="" val="873221858"/>
      </p:ext>
    </p:extLst>
  </p:cSld>
  <p:clrMapOvr>
    <a:masterClrMapping/>
  </p:clrMapOvr>
  <p:transition spd="med" advTm="25000">
    <p:sndAc>
      <p:stSnd>
        <p:snd r:embed="rId2" name="bomb.wav" builtIn="1"/>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FB8338B-1623-40FA-A7CC-B4A3D0244C78}"/>
              </a:ext>
            </a:extLst>
          </p:cNvPr>
          <p:cNvSpPr>
            <a:spLocks noGrp="1"/>
          </p:cNvSpPr>
          <p:nvPr>
            <p:ph idx="1"/>
          </p:nvPr>
        </p:nvSpPr>
        <p:spPr>
          <a:xfrm>
            <a:off x="1068780" y="558141"/>
            <a:ext cx="10818420" cy="5735782"/>
          </a:xfrm>
        </p:spPr>
        <p:txBody>
          <a:bodyPr>
            <a:noAutofit/>
          </a:bodyPr>
          <a:lstStyle/>
          <a:p>
            <a:pPr lvl="0">
              <a:lnSpc>
                <a:spcPct val="160000"/>
              </a:lnSpc>
            </a:pPr>
            <a:r>
              <a:rPr lang="en-US" sz="2400" dirty="0">
                <a:latin typeface="Antique Olive" pitchFamily="34" charset="0"/>
              </a:rPr>
              <a:t>Preferably b class pipes should be used.</a:t>
            </a:r>
            <a:endParaRPr lang="en-IN" sz="2400" dirty="0">
              <a:latin typeface="Antique Olive" pitchFamily="34" charset="0"/>
            </a:endParaRPr>
          </a:p>
          <a:p>
            <a:pPr lvl="0">
              <a:lnSpc>
                <a:spcPct val="160000"/>
              </a:lnSpc>
            </a:pPr>
            <a:r>
              <a:rPr lang="en-US" sz="2400" dirty="0">
                <a:latin typeface="Antique Olive" pitchFamily="34" charset="0"/>
              </a:rPr>
              <a:t>Marking should be done for horizontal and vertical pipeline with the help of line Dori and robin blue and the pipeline should be fixed on the wall.</a:t>
            </a:r>
            <a:endParaRPr lang="en-IN" sz="2400" dirty="0">
              <a:latin typeface="Antique Olive" pitchFamily="34" charset="0"/>
            </a:endParaRPr>
          </a:p>
          <a:p>
            <a:pPr lvl="0">
              <a:lnSpc>
                <a:spcPct val="160000"/>
              </a:lnSpc>
            </a:pPr>
            <a:r>
              <a:rPr lang="en-US" sz="2400" dirty="0">
                <a:latin typeface="Antique Olive" pitchFamily="34" charset="0"/>
              </a:rPr>
              <a:t>All pipe joints should be properly clamped to the wall using the required size of the clamps. For clamping, drill holes and insert wooden plug inside.</a:t>
            </a:r>
            <a:endParaRPr lang="en-IN" sz="2400" dirty="0">
              <a:latin typeface="Antique Olive" pitchFamily="34" charset="0"/>
            </a:endParaRPr>
          </a:p>
          <a:p>
            <a:pPr lvl="0">
              <a:lnSpc>
                <a:spcPct val="160000"/>
              </a:lnSpc>
            </a:pPr>
            <a:r>
              <a:rPr lang="en-US" sz="2400" dirty="0">
                <a:latin typeface="Antique Olive" pitchFamily="34" charset="0"/>
              </a:rPr>
              <a:t>Pressure testing should be done as per the concealed line.</a:t>
            </a:r>
            <a:endParaRPr lang="en-IN" sz="2400" dirty="0">
              <a:latin typeface="Antique Olive" pitchFamily="34" charset="0"/>
            </a:endParaRPr>
          </a:p>
          <a:p>
            <a:pPr lvl="0">
              <a:lnSpc>
                <a:spcPct val="160000"/>
              </a:lnSpc>
            </a:pPr>
            <a:r>
              <a:rPr lang="en-US" sz="2400" dirty="0">
                <a:latin typeface="Antique Olive" pitchFamily="34" charset="0"/>
              </a:rPr>
              <a:t>Open G.I pipe should be painted with oil paint during the finishing stages, to prevent any rusting of the line.</a:t>
            </a:r>
            <a:endParaRPr lang="en-IN" sz="2400" dirty="0">
              <a:latin typeface="Antique Olive" pitchFamily="34" charset="0"/>
            </a:endParaRPr>
          </a:p>
          <a:p>
            <a:endParaRPr lang="en-IN" sz="2400" dirty="0">
              <a:latin typeface="Antique Olive" pitchFamily="34" charset="0"/>
            </a:endParaRPr>
          </a:p>
        </p:txBody>
      </p:sp>
      <p:sp>
        <p:nvSpPr>
          <p:cNvPr id="3" name="Title 2">
            <a:extLst>
              <a:ext uri="{FF2B5EF4-FFF2-40B4-BE49-F238E27FC236}">
                <a16:creationId xmlns="" xmlns:a16="http://schemas.microsoft.com/office/drawing/2014/main" id="{D46388DD-402A-4763-944D-89903D5715D6}"/>
              </a:ext>
            </a:extLst>
          </p:cNvPr>
          <p:cNvSpPr>
            <a:spLocks noGrp="1"/>
          </p:cNvSpPr>
          <p:nvPr>
            <p:ph type="title"/>
          </p:nvPr>
        </p:nvSpPr>
        <p:spPr>
          <a:xfrm>
            <a:off x="2149434" y="178130"/>
            <a:ext cx="9200799" cy="783771"/>
          </a:xfrm>
        </p:spPr>
        <p:txBody>
          <a:bodyPr>
            <a:normAutofit/>
          </a:bodyPr>
          <a:lstStyle/>
          <a:p>
            <a:pPr algn="ctr"/>
            <a:r>
              <a:rPr lang="en-US" sz="4000" dirty="0">
                <a:solidFill>
                  <a:srgbClr val="0070C0"/>
                </a:solidFill>
                <a:effectLst/>
                <a:latin typeface="Algerian" pitchFamily="82" charset="0"/>
              </a:rPr>
              <a:t>Procedure of internal plumbing</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80</a:t>
            </a:fld>
            <a:endParaRPr lang="en-IN"/>
          </a:p>
        </p:txBody>
      </p:sp>
    </p:spTree>
    <p:extLst>
      <p:ext uri="{BB962C8B-B14F-4D97-AF65-F5344CB8AC3E}">
        <p14:creationId xmlns="" xmlns:p14="http://schemas.microsoft.com/office/powerpoint/2010/main" val="2685037483"/>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7539" y="1140030"/>
            <a:ext cx="10177152" cy="5438899"/>
          </a:xfrm>
        </p:spPr>
        <p:txBody>
          <a:bodyPr>
            <a:normAutofit lnSpcReduction="10000"/>
          </a:bodyPr>
          <a:lstStyle/>
          <a:p>
            <a:pPr>
              <a:lnSpc>
                <a:spcPct val="160000"/>
              </a:lnSpc>
            </a:pPr>
            <a:r>
              <a:rPr lang="fr-FR" sz="2800" dirty="0">
                <a:latin typeface="Antique Olive" pitchFamily="34" charset="0"/>
              </a:rPr>
              <a:t>GI/CI/HDPE pipes etc. confirmes to relevant IS codes.</a:t>
            </a:r>
          </a:p>
          <a:p>
            <a:pPr>
              <a:lnSpc>
                <a:spcPct val="160000"/>
              </a:lnSpc>
            </a:pPr>
            <a:r>
              <a:rPr lang="en-IN" sz="2800" dirty="0">
                <a:latin typeface="Antique Olive" pitchFamily="34" charset="0"/>
              </a:rPr>
              <a:t>Pipes of required diameter and their fittings used.</a:t>
            </a:r>
          </a:p>
          <a:p>
            <a:pPr>
              <a:lnSpc>
                <a:spcPct val="160000"/>
              </a:lnSpc>
            </a:pPr>
            <a:r>
              <a:rPr lang="en-IN" sz="2800" dirty="0">
                <a:latin typeface="Antique Olive" pitchFamily="34" charset="0"/>
              </a:rPr>
              <a:t>Plumbing and Water Supply work carried out through a licensed plumber.</a:t>
            </a:r>
          </a:p>
          <a:p>
            <a:pPr>
              <a:lnSpc>
                <a:spcPct val="160000"/>
              </a:lnSpc>
            </a:pPr>
            <a:r>
              <a:rPr lang="en-IN" sz="2800" dirty="0">
                <a:latin typeface="Antique Olive" pitchFamily="34" charset="0"/>
              </a:rPr>
              <a:t>Works done as per specification.</a:t>
            </a:r>
          </a:p>
          <a:p>
            <a:pPr>
              <a:lnSpc>
                <a:spcPct val="160000"/>
              </a:lnSpc>
            </a:pPr>
            <a:r>
              <a:rPr lang="en-IN" sz="2800" dirty="0">
                <a:latin typeface="Antique Olive" pitchFamily="34" charset="0"/>
              </a:rPr>
              <a:t>Plumbing and Water Supply works tested on completion </a:t>
            </a:r>
          </a:p>
          <a:p>
            <a:pPr>
              <a:lnSpc>
                <a:spcPct val="160000"/>
              </a:lnSpc>
            </a:pPr>
            <a:r>
              <a:rPr lang="en-IN" sz="2800" dirty="0">
                <a:latin typeface="Antique Olive" pitchFamily="34" charset="0"/>
              </a:rPr>
              <a:t>Defects rectified.</a:t>
            </a:r>
            <a:endParaRPr lang="fr-FR" sz="2800" dirty="0">
              <a:latin typeface="Antique Olive" pitchFamily="34" charset="0"/>
            </a:endParaRPr>
          </a:p>
          <a:p>
            <a:pPr marL="109728" indent="0">
              <a:buNone/>
            </a:pPr>
            <a:endParaRPr lang="en-IN" dirty="0"/>
          </a:p>
        </p:txBody>
      </p:sp>
      <p:sp>
        <p:nvSpPr>
          <p:cNvPr id="2" name="Title 1"/>
          <p:cNvSpPr>
            <a:spLocks noGrp="1"/>
          </p:cNvSpPr>
          <p:nvPr>
            <p:ph type="title"/>
          </p:nvPr>
        </p:nvSpPr>
        <p:spPr>
          <a:xfrm>
            <a:off x="1508167" y="152400"/>
            <a:ext cx="9440882" cy="1219200"/>
          </a:xfrm>
        </p:spPr>
        <p:txBody>
          <a:bodyPr>
            <a:noAutofit/>
          </a:bodyPr>
          <a:lstStyle/>
          <a:p>
            <a:pPr algn="ctr"/>
            <a:r>
              <a:rPr lang="en-IN" sz="4000" dirty="0">
                <a:solidFill>
                  <a:srgbClr val="0070C0"/>
                </a:solidFill>
                <a:latin typeface="Algerian" pitchFamily="82" charset="0"/>
              </a:rPr>
              <a:t>Inspection checklists for Plumbing &amp; Water Supply</a:t>
            </a:r>
          </a:p>
        </p:txBody>
      </p:sp>
      <p:sp>
        <p:nvSpPr>
          <p:cNvPr id="5" name="Slide Number Placeholder 4"/>
          <p:cNvSpPr>
            <a:spLocks noGrp="1"/>
          </p:cNvSpPr>
          <p:nvPr>
            <p:ph type="sldNum" sz="quarter" idx="12"/>
          </p:nvPr>
        </p:nvSpPr>
        <p:spPr/>
        <p:txBody>
          <a:bodyPr/>
          <a:lstStyle/>
          <a:p>
            <a:fld id="{443F5EDB-AB29-4AB1-A9D2-31D60AE98814}" type="slidenum">
              <a:rPr lang="en-IN" smtClean="0"/>
              <a:pPr/>
              <a:t>81</a:t>
            </a:fld>
            <a:endParaRPr lang="en-IN"/>
          </a:p>
        </p:txBody>
      </p:sp>
    </p:spTree>
    <p:extLst>
      <p:ext uri="{BB962C8B-B14F-4D97-AF65-F5344CB8AC3E}">
        <p14:creationId xmlns="" xmlns:p14="http://schemas.microsoft.com/office/powerpoint/2010/main" val="1947323637"/>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795" y="1140031"/>
            <a:ext cx="9619013" cy="5355772"/>
          </a:xfrm>
        </p:spPr>
        <p:txBody>
          <a:bodyPr>
            <a:noAutofit/>
          </a:bodyPr>
          <a:lstStyle/>
          <a:p>
            <a:pPr>
              <a:lnSpc>
                <a:spcPct val="150000"/>
              </a:lnSpc>
            </a:pPr>
            <a:r>
              <a:rPr lang="en-IN" sz="2400" dirty="0">
                <a:latin typeface="Antique Olive" pitchFamily="34" charset="0"/>
              </a:rPr>
              <a:t>UPVC/SWR </a:t>
            </a:r>
            <a:r>
              <a:rPr lang="en-US" sz="2400" dirty="0">
                <a:latin typeface="Antique Olive" pitchFamily="34" charset="0"/>
              </a:rPr>
              <a:t>pipes etc. confirms to relevant IS codes. </a:t>
            </a:r>
            <a:endParaRPr lang="en-IN" sz="2400" dirty="0">
              <a:latin typeface="Antique Olive" pitchFamily="34" charset="0"/>
            </a:endParaRPr>
          </a:p>
          <a:p>
            <a:pPr>
              <a:lnSpc>
                <a:spcPct val="150000"/>
              </a:lnSpc>
            </a:pPr>
            <a:r>
              <a:rPr lang="en-US" sz="2400" dirty="0">
                <a:latin typeface="Antique Olive" pitchFamily="34" charset="0"/>
              </a:rPr>
              <a:t>Pipes of required diameter and their fittings used. </a:t>
            </a:r>
            <a:endParaRPr lang="en-IN" sz="2400" dirty="0">
              <a:latin typeface="Antique Olive" pitchFamily="34" charset="0"/>
            </a:endParaRPr>
          </a:p>
          <a:p>
            <a:pPr>
              <a:lnSpc>
                <a:spcPct val="150000"/>
              </a:lnSpc>
            </a:pPr>
            <a:r>
              <a:rPr lang="en-US" sz="2400" dirty="0">
                <a:latin typeface="Antique Olive" pitchFamily="34" charset="0"/>
              </a:rPr>
              <a:t>Plumbing and Water Supply work carried out through a licensed plumber. </a:t>
            </a:r>
            <a:endParaRPr lang="en-IN" sz="2400" dirty="0">
              <a:latin typeface="Antique Olive" pitchFamily="34" charset="0"/>
            </a:endParaRPr>
          </a:p>
          <a:p>
            <a:pPr>
              <a:lnSpc>
                <a:spcPct val="150000"/>
              </a:lnSpc>
            </a:pPr>
            <a:r>
              <a:rPr lang="en-US" sz="2400" dirty="0">
                <a:latin typeface="Antique Olive" pitchFamily="34" charset="0"/>
              </a:rPr>
              <a:t>Works done as per specification.  </a:t>
            </a:r>
            <a:endParaRPr lang="en-IN" sz="2400" dirty="0">
              <a:latin typeface="Antique Olive" pitchFamily="34" charset="0"/>
            </a:endParaRPr>
          </a:p>
          <a:p>
            <a:pPr>
              <a:lnSpc>
                <a:spcPct val="150000"/>
              </a:lnSpc>
            </a:pPr>
            <a:r>
              <a:rPr lang="en-US" sz="2400" dirty="0">
                <a:latin typeface="Antique Olive" pitchFamily="34" charset="0"/>
              </a:rPr>
              <a:t>Plumbing and Water Supply works tested on completion. </a:t>
            </a:r>
            <a:endParaRPr lang="en-IN" sz="2400" dirty="0">
              <a:latin typeface="Antique Olive" pitchFamily="34" charset="0"/>
            </a:endParaRPr>
          </a:p>
          <a:p>
            <a:pPr>
              <a:lnSpc>
                <a:spcPct val="150000"/>
              </a:lnSpc>
            </a:pPr>
            <a:r>
              <a:rPr lang="en-IN" sz="2400" dirty="0">
                <a:latin typeface="Antique Olive" pitchFamily="34" charset="0"/>
              </a:rPr>
              <a:t> </a:t>
            </a:r>
            <a:r>
              <a:rPr lang="en-US" sz="2400" dirty="0">
                <a:latin typeface="Antique Olive" pitchFamily="34" charset="0"/>
              </a:rPr>
              <a:t>Defects rectified. </a:t>
            </a:r>
            <a:endParaRPr lang="en-IN" sz="2400" dirty="0">
              <a:latin typeface="Antique Olive" pitchFamily="34" charset="0"/>
            </a:endParaRPr>
          </a:p>
          <a:p>
            <a:endParaRPr lang="en-IN" sz="2400" dirty="0">
              <a:latin typeface="Antique Olive" pitchFamily="34" charset="0"/>
            </a:endParaRPr>
          </a:p>
        </p:txBody>
      </p:sp>
      <p:sp>
        <p:nvSpPr>
          <p:cNvPr id="2" name="Title 1"/>
          <p:cNvSpPr>
            <a:spLocks noGrp="1"/>
          </p:cNvSpPr>
          <p:nvPr>
            <p:ph type="title"/>
          </p:nvPr>
        </p:nvSpPr>
        <p:spPr>
          <a:xfrm>
            <a:off x="2117912" y="232224"/>
            <a:ext cx="8911687" cy="884057"/>
          </a:xfrm>
        </p:spPr>
        <p:txBody>
          <a:bodyPr>
            <a:normAutofit/>
          </a:bodyPr>
          <a:lstStyle/>
          <a:p>
            <a:pPr algn="ctr"/>
            <a:r>
              <a:rPr lang="en-US" b="1" dirty="0">
                <a:solidFill>
                  <a:srgbClr val="0070C0"/>
                </a:solidFill>
                <a:latin typeface="Algerian" pitchFamily="82" charset="0"/>
              </a:rPr>
              <a:t>PLUMBING &amp; WATER SUPPLY</a:t>
            </a:r>
            <a:endParaRPr lang="en-IN"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82</a:t>
            </a:fld>
            <a:endParaRPr lang="en-IN"/>
          </a:p>
        </p:txBody>
      </p:sp>
    </p:spTree>
    <p:extLst>
      <p:ext uri="{BB962C8B-B14F-4D97-AF65-F5344CB8AC3E}">
        <p14:creationId xmlns="" xmlns:p14="http://schemas.microsoft.com/office/powerpoint/2010/main" val="100132447"/>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660" y="629392"/>
            <a:ext cx="10295905" cy="5937663"/>
          </a:xfrm>
        </p:spPr>
        <p:txBody>
          <a:bodyPr>
            <a:noAutofit/>
          </a:bodyPr>
          <a:lstStyle/>
          <a:p>
            <a:pPr>
              <a:lnSpc>
                <a:spcPct val="150000"/>
              </a:lnSpc>
            </a:pPr>
            <a:r>
              <a:rPr lang="en-US" sz="2400" dirty="0">
                <a:latin typeface="Antique Olive" pitchFamily="34" charset="0"/>
              </a:rPr>
              <a:t>Excavation for drains carried out as per the approved lay-out. </a:t>
            </a:r>
            <a:endParaRPr lang="en-IN" sz="2400" dirty="0">
              <a:latin typeface="Antique Olive" pitchFamily="34" charset="0"/>
            </a:endParaRPr>
          </a:p>
          <a:p>
            <a:pPr>
              <a:lnSpc>
                <a:spcPct val="150000"/>
              </a:lnSpc>
            </a:pPr>
            <a:r>
              <a:rPr lang="en-IN" sz="2400" dirty="0">
                <a:latin typeface="Antique Olive" pitchFamily="34" charset="0"/>
              </a:rPr>
              <a:t> </a:t>
            </a:r>
            <a:r>
              <a:rPr lang="en-US" sz="2400" dirty="0">
                <a:latin typeface="Antique Olive" pitchFamily="34" charset="0"/>
              </a:rPr>
              <a:t>Bed Concrete laid as per specifications with proper slopes and cuttings. </a:t>
            </a:r>
            <a:endParaRPr lang="en-IN" sz="2400" dirty="0">
              <a:latin typeface="Antique Olive" pitchFamily="34" charset="0"/>
            </a:endParaRPr>
          </a:p>
          <a:p>
            <a:pPr>
              <a:lnSpc>
                <a:spcPct val="150000"/>
              </a:lnSpc>
            </a:pPr>
            <a:r>
              <a:rPr lang="en-IN" sz="2400" dirty="0">
                <a:latin typeface="Antique Olive" pitchFamily="34" charset="0"/>
              </a:rPr>
              <a:t> </a:t>
            </a:r>
            <a:r>
              <a:rPr lang="en-US" sz="2400" dirty="0">
                <a:latin typeface="Antique Olive" pitchFamily="34" charset="0"/>
              </a:rPr>
              <a:t>All pipes procured and laid as per requirement. </a:t>
            </a:r>
            <a:endParaRPr lang="en-IN" sz="2400" dirty="0">
              <a:latin typeface="Antique Olive" pitchFamily="34" charset="0"/>
            </a:endParaRPr>
          </a:p>
          <a:p>
            <a:pPr>
              <a:lnSpc>
                <a:spcPct val="150000"/>
              </a:lnSpc>
            </a:pPr>
            <a:r>
              <a:rPr lang="en-IN" sz="2400" dirty="0">
                <a:latin typeface="Antique Olive" pitchFamily="34" charset="0"/>
              </a:rPr>
              <a:t> </a:t>
            </a:r>
            <a:r>
              <a:rPr lang="en-US" sz="2400" dirty="0">
                <a:latin typeface="Antique Olive" pitchFamily="34" charset="0"/>
              </a:rPr>
              <a:t>Jointing of pipes done as per specifications. </a:t>
            </a:r>
            <a:endParaRPr lang="en-IN" sz="2400" dirty="0">
              <a:latin typeface="Antique Olive" pitchFamily="34" charset="0"/>
            </a:endParaRPr>
          </a:p>
          <a:p>
            <a:pPr>
              <a:lnSpc>
                <a:spcPct val="150000"/>
              </a:lnSpc>
            </a:pPr>
            <a:r>
              <a:rPr lang="en-IN" sz="2400" dirty="0">
                <a:latin typeface="Antique Olive" pitchFamily="34" charset="0"/>
              </a:rPr>
              <a:t> </a:t>
            </a:r>
            <a:r>
              <a:rPr lang="en-US" sz="2400" dirty="0">
                <a:latin typeface="Antique Olive" pitchFamily="34" charset="0"/>
              </a:rPr>
              <a:t>Manholes provided as per design. </a:t>
            </a:r>
            <a:endParaRPr lang="en-IN" sz="2400" dirty="0">
              <a:latin typeface="Antique Olive" pitchFamily="34" charset="0"/>
            </a:endParaRPr>
          </a:p>
          <a:p>
            <a:pPr>
              <a:lnSpc>
                <a:spcPct val="150000"/>
              </a:lnSpc>
            </a:pPr>
            <a:r>
              <a:rPr lang="en-IN" sz="2400" dirty="0">
                <a:latin typeface="Antique Olive" pitchFamily="34" charset="0"/>
              </a:rPr>
              <a:t> </a:t>
            </a:r>
            <a:r>
              <a:rPr lang="en-US" sz="2400" dirty="0">
                <a:latin typeface="Antique Olive" pitchFamily="34" charset="0"/>
              </a:rPr>
              <a:t>Materials for construction of manhole as specified.  </a:t>
            </a:r>
            <a:endParaRPr lang="en-IN" sz="2400" dirty="0">
              <a:latin typeface="Antique Olive" pitchFamily="34" charset="0"/>
            </a:endParaRPr>
          </a:p>
          <a:p>
            <a:pPr>
              <a:lnSpc>
                <a:spcPct val="150000"/>
              </a:lnSpc>
            </a:pPr>
            <a:r>
              <a:rPr lang="en-IN" sz="2400" dirty="0">
                <a:latin typeface="Antique Olive" pitchFamily="34" charset="0"/>
              </a:rPr>
              <a:t> </a:t>
            </a:r>
            <a:r>
              <a:rPr lang="en-US" sz="2400" dirty="0">
                <a:latin typeface="Antique Olive" pitchFamily="34" charset="0"/>
              </a:rPr>
              <a:t>End of the pipes plugged. </a:t>
            </a:r>
            <a:endParaRPr lang="en-IN" sz="2400" dirty="0">
              <a:latin typeface="Antique Olive" pitchFamily="34" charset="0"/>
            </a:endParaRPr>
          </a:p>
          <a:p>
            <a:pPr>
              <a:lnSpc>
                <a:spcPct val="150000"/>
              </a:lnSpc>
            </a:pPr>
            <a:r>
              <a:rPr lang="en-IN" sz="2400" dirty="0">
                <a:latin typeface="Antique Olive" pitchFamily="34" charset="0"/>
              </a:rPr>
              <a:t> </a:t>
            </a:r>
            <a:r>
              <a:rPr lang="en-US" sz="2400" dirty="0">
                <a:latin typeface="Antique Olive" pitchFamily="34" charset="0"/>
              </a:rPr>
              <a:t>Drainage line tested before putting to use. </a:t>
            </a:r>
            <a:endParaRPr lang="en-IN" sz="2400" dirty="0">
              <a:latin typeface="Antique Olive" pitchFamily="34" charset="0"/>
            </a:endParaRPr>
          </a:p>
          <a:p>
            <a:endParaRPr lang="en-IN" sz="2400" dirty="0">
              <a:latin typeface="Antique Olive" pitchFamily="34" charset="0"/>
            </a:endParaRPr>
          </a:p>
        </p:txBody>
      </p:sp>
      <p:sp>
        <p:nvSpPr>
          <p:cNvPr id="2" name="Title 1"/>
          <p:cNvSpPr>
            <a:spLocks noGrp="1"/>
          </p:cNvSpPr>
          <p:nvPr>
            <p:ph type="title"/>
          </p:nvPr>
        </p:nvSpPr>
        <p:spPr>
          <a:xfrm>
            <a:off x="1945574" y="155885"/>
            <a:ext cx="8001000" cy="792162"/>
          </a:xfrm>
        </p:spPr>
        <p:txBody>
          <a:bodyPr>
            <a:normAutofit/>
          </a:bodyPr>
          <a:lstStyle/>
          <a:p>
            <a:pPr algn="ctr"/>
            <a:r>
              <a:rPr lang="en-US" sz="4000" b="1" dirty="0">
                <a:solidFill>
                  <a:srgbClr val="0070C0"/>
                </a:solidFill>
                <a:latin typeface="Algerian" pitchFamily="82" charset="0"/>
              </a:rPr>
              <a:t>DRAINAGE WORKS</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83</a:t>
            </a:fld>
            <a:endParaRPr lang="en-IN"/>
          </a:p>
        </p:txBody>
      </p:sp>
    </p:spTree>
    <p:extLst>
      <p:ext uri="{BB962C8B-B14F-4D97-AF65-F5344CB8AC3E}">
        <p14:creationId xmlns="" xmlns:p14="http://schemas.microsoft.com/office/powerpoint/2010/main" val="2307970918"/>
      </p:ext>
    </p:extLst>
  </p:cSld>
  <p:clrMapOvr>
    <a:masterClrMapping/>
  </p:clrMapOvr>
  <p:transition spd="med" advTm="25000">
    <p:sndAc>
      <p:stSnd>
        <p:snd r:embed="rId2" name="bomb.wav" builtIn="1"/>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6919" y="890649"/>
            <a:ext cx="9642764" cy="5771408"/>
          </a:xfrm>
        </p:spPr>
        <p:txBody>
          <a:bodyPr>
            <a:noAutofit/>
          </a:bodyPr>
          <a:lstStyle/>
          <a:p>
            <a:pPr>
              <a:lnSpc>
                <a:spcPct val="160000"/>
              </a:lnSpc>
            </a:pPr>
            <a:r>
              <a:rPr lang="en-IN" sz="2100" dirty="0">
                <a:latin typeface="Antique Olive" pitchFamily="34" charset="0"/>
              </a:rPr>
              <a:t>Is the construction as per approved construction drawings?</a:t>
            </a:r>
          </a:p>
          <a:p>
            <a:pPr>
              <a:lnSpc>
                <a:spcPct val="160000"/>
              </a:lnSpc>
            </a:pPr>
            <a:r>
              <a:rPr lang="en-IN" sz="2100" dirty="0">
                <a:latin typeface="Antique Olive" pitchFamily="34" charset="0"/>
              </a:rPr>
              <a:t>Are the Drain Top Levels below the Road Edge Levels and Courtyard Levels for onsite drains?</a:t>
            </a:r>
          </a:p>
          <a:p>
            <a:pPr>
              <a:lnSpc>
                <a:spcPct val="160000"/>
              </a:lnSpc>
            </a:pPr>
            <a:r>
              <a:rPr lang="en-IN" sz="2100" dirty="0">
                <a:latin typeface="Antique Olive" pitchFamily="34" charset="0"/>
              </a:rPr>
              <a:t>Is Proper alignment and gradient maintained for the drains?</a:t>
            </a:r>
          </a:p>
          <a:p>
            <a:pPr>
              <a:lnSpc>
                <a:spcPct val="160000"/>
              </a:lnSpc>
            </a:pPr>
            <a:r>
              <a:rPr lang="en-IN" sz="2100" dirty="0">
                <a:latin typeface="Antique Olive" pitchFamily="34" charset="0"/>
              </a:rPr>
              <a:t>Are the dimensions correct?</a:t>
            </a:r>
          </a:p>
          <a:p>
            <a:pPr>
              <a:lnSpc>
                <a:spcPct val="160000"/>
              </a:lnSpc>
            </a:pPr>
            <a:r>
              <a:rPr lang="en-IN" sz="2100" dirty="0">
                <a:latin typeface="Antique Olive" pitchFamily="34" charset="0"/>
              </a:rPr>
              <a:t>Is proper granular bedding provided under the bed concrete after removing loose, slushy soil? Is the bed concrete of Good quality?</a:t>
            </a:r>
          </a:p>
          <a:p>
            <a:pPr>
              <a:lnSpc>
                <a:spcPct val="160000"/>
              </a:lnSpc>
            </a:pPr>
            <a:r>
              <a:rPr lang="en-IN" sz="2100" dirty="0">
                <a:latin typeface="Antique Olive" pitchFamily="34" charset="0"/>
              </a:rPr>
              <a:t>Is the construction done to the required gradient?</a:t>
            </a:r>
          </a:p>
          <a:p>
            <a:pPr>
              <a:buNone/>
            </a:pPr>
            <a:endParaRPr lang="en-IN" sz="2100" dirty="0">
              <a:latin typeface="Antique Olive" pitchFamily="34" charset="0"/>
            </a:endParaRPr>
          </a:p>
        </p:txBody>
      </p:sp>
      <p:sp>
        <p:nvSpPr>
          <p:cNvPr id="2" name="Title 1"/>
          <p:cNvSpPr>
            <a:spLocks noGrp="1"/>
          </p:cNvSpPr>
          <p:nvPr>
            <p:ph type="title"/>
          </p:nvPr>
        </p:nvSpPr>
        <p:spPr>
          <a:xfrm>
            <a:off x="1904999" y="152399"/>
            <a:ext cx="8949047" cy="833253"/>
          </a:xfrm>
        </p:spPr>
        <p:txBody>
          <a:bodyPr>
            <a:noAutofit/>
          </a:bodyPr>
          <a:lstStyle/>
          <a:p>
            <a:pPr algn="ctr"/>
            <a:r>
              <a:rPr lang="en-IN" sz="4000" dirty="0">
                <a:solidFill>
                  <a:srgbClr val="0070C0"/>
                </a:solidFill>
                <a:latin typeface="Algerian" pitchFamily="82" charset="0"/>
              </a:rPr>
              <a:t>Inspection checklists for Drains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84</a:t>
            </a:fld>
            <a:endParaRPr lang="en-IN"/>
          </a:p>
        </p:txBody>
      </p:sp>
    </p:spTree>
    <p:extLst>
      <p:ext uri="{BB962C8B-B14F-4D97-AF65-F5344CB8AC3E}">
        <p14:creationId xmlns="" xmlns:p14="http://schemas.microsoft.com/office/powerpoint/2010/main" val="4230666655"/>
      </p:ext>
    </p:extLst>
  </p:cSld>
  <p:clrMapOvr>
    <a:masterClrMapping/>
  </p:clrMapOvr>
  <p:transition spd="med" advTm="25000">
    <p:sndAc>
      <p:stSnd>
        <p:snd r:embed="rId2" name="bomb.wav" builtIn="1"/>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6296" y="990600"/>
            <a:ext cx="9500260" cy="5486400"/>
          </a:xfrm>
        </p:spPr>
        <p:txBody>
          <a:bodyPr>
            <a:noAutofit/>
          </a:bodyPr>
          <a:lstStyle/>
          <a:p>
            <a:pPr>
              <a:lnSpc>
                <a:spcPct val="150000"/>
              </a:lnSpc>
            </a:pPr>
            <a:r>
              <a:rPr lang="en-IN" sz="2400" dirty="0">
                <a:latin typeface="Antique Olive" pitchFamily="34" charset="0"/>
              </a:rPr>
              <a:t>Are the CA, FA and water of good quality &amp; free from deleterious material?</a:t>
            </a:r>
          </a:p>
          <a:p>
            <a:pPr>
              <a:lnSpc>
                <a:spcPct val="150000"/>
              </a:lnSpc>
            </a:pPr>
            <a:r>
              <a:rPr lang="en-IN" sz="2400" dirty="0">
                <a:latin typeface="Antique Olive" pitchFamily="34" charset="0"/>
              </a:rPr>
              <a:t>Are the concrete cube samples taken by Engineer – in -charge and tested? If so, do they satisfy compressive strength requirements?</a:t>
            </a:r>
          </a:p>
          <a:p>
            <a:pPr>
              <a:lnSpc>
                <a:spcPct val="150000"/>
              </a:lnSpc>
            </a:pPr>
            <a:r>
              <a:rPr lang="en-IN" sz="2400" dirty="0">
                <a:latin typeface="Antique Olive" pitchFamily="34" charset="0"/>
              </a:rPr>
              <a:t>Is Vibrator being used?</a:t>
            </a:r>
          </a:p>
          <a:p>
            <a:pPr>
              <a:lnSpc>
                <a:spcPct val="150000"/>
              </a:lnSpc>
            </a:pPr>
            <a:r>
              <a:rPr lang="en-IN" sz="2400" dirty="0">
                <a:latin typeface="Antique Olive" pitchFamily="34" charset="0"/>
              </a:rPr>
              <a:t>Is Curing done properly for the specified period?</a:t>
            </a:r>
          </a:p>
          <a:p>
            <a:pPr>
              <a:lnSpc>
                <a:spcPct val="150000"/>
              </a:lnSpc>
            </a:pPr>
            <a:r>
              <a:rPr lang="en-IN" sz="2400" dirty="0">
                <a:latin typeface="Antique Olive" pitchFamily="34" charset="0"/>
              </a:rPr>
              <a:t>Is the internal drainage properly connected to the outfall drain?</a:t>
            </a:r>
          </a:p>
          <a:p>
            <a:pPr>
              <a:buNone/>
            </a:pPr>
            <a:endParaRPr lang="en-IN" sz="2400" dirty="0">
              <a:latin typeface="Antique Olive" pitchFamily="34" charset="0"/>
            </a:endParaRPr>
          </a:p>
        </p:txBody>
      </p:sp>
      <p:sp>
        <p:nvSpPr>
          <p:cNvPr id="2" name="Title 1"/>
          <p:cNvSpPr>
            <a:spLocks noGrp="1"/>
          </p:cNvSpPr>
          <p:nvPr>
            <p:ph type="title"/>
          </p:nvPr>
        </p:nvSpPr>
        <p:spPr>
          <a:xfrm>
            <a:off x="1981199" y="274638"/>
            <a:ext cx="9003475" cy="715962"/>
          </a:xfrm>
        </p:spPr>
        <p:txBody>
          <a:bodyPr>
            <a:noAutofit/>
          </a:bodyPr>
          <a:lstStyle/>
          <a:p>
            <a:pPr algn="ctr"/>
            <a:r>
              <a:rPr lang="en-IN" sz="4000" dirty="0">
                <a:solidFill>
                  <a:srgbClr val="0070C0"/>
                </a:solidFill>
                <a:latin typeface="Algerian" pitchFamily="82" charset="0"/>
              </a:rPr>
              <a:t>Inspection checklists for Drains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85</a:t>
            </a:fld>
            <a:endParaRPr lang="en-IN"/>
          </a:p>
        </p:txBody>
      </p:sp>
    </p:spTree>
    <p:extLst>
      <p:ext uri="{BB962C8B-B14F-4D97-AF65-F5344CB8AC3E}">
        <p14:creationId xmlns="" xmlns:p14="http://schemas.microsoft.com/office/powerpoint/2010/main" val="2232067679"/>
      </p:ext>
    </p:extLst>
  </p:cSld>
  <p:clrMapOvr>
    <a:masterClrMapping/>
  </p:clrMapOvr>
  <p:transition spd="med" advTm="25000">
    <p:sndAc>
      <p:stSnd>
        <p:snd r:embed="rId2" name="bomb.wav" builtIn="1"/>
      </p:stSnd>
    </p:sndAc>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7" y="783771"/>
            <a:ext cx="10885713" cy="5586351"/>
          </a:xfrm>
        </p:spPr>
        <p:txBody>
          <a:bodyPr>
            <a:noAutofit/>
          </a:bodyPr>
          <a:lstStyle/>
          <a:p>
            <a:pPr>
              <a:lnSpc>
                <a:spcPct val="150000"/>
              </a:lnSpc>
            </a:pPr>
            <a:r>
              <a:rPr lang="en-IN" sz="2400" dirty="0">
                <a:latin typeface="Antique Olive" pitchFamily="34" charset="0"/>
              </a:rPr>
              <a:t>Are the Road side drain walls raised to just below road level? Are the dimensions of these walls adequate?</a:t>
            </a:r>
          </a:p>
          <a:p>
            <a:pPr>
              <a:lnSpc>
                <a:spcPct val="150000"/>
              </a:lnSpc>
            </a:pPr>
            <a:r>
              <a:rPr lang="en-IN" sz="2400" dirty="0">
                <a:latin typeface="Antique Olive" pitchFamily="34" charset="0"/>
              </a:rPr>
              <a:t>Is the finishing of the drain good?</a:t>
            </a:r>
          </a:p>
          <a:p>
            <a:pPr>
              <a:lnSpc>
                <a:spcPct val="150000"/>
              </a:lnSpc>
            </a:pPr>
            <a:r>
              <a:rPr lang="en-IN" sz="2400" dirty="0">
                <a:latin typeface="Antique Olive" pitchFamily="34" charset="0"/>
              </a:rPr>
              <a:t>Are the culverts adequate to discharge the drainage? If not, do they need widening? </a:t>
            </a:r>
          </a:p>
          <a:p>
            <a:pPr>
              <a:lnSpc>
                <a:spcPct val="150000"/>
              </a:lnSpc>
            </a:pPr>
            <a:r>
              <a:rPr lang="en-IN" sz="2400" dirty="0">
                <a:latin typeface="Antique Olive" pitchFamily="34" charset="0"/>
              </a:rPr>
              <a:t>Are the water pipe lines across the drain or beside the drain being shifted/ realigned/ encased to prevent pollution of water? </a:t>
            </a:r>
          </a:p>
          <a:p>
            <a:pPr>
              <a:lnSpc>
                <a:spcPct val="150000"/>
              </a:lnSpc>
            </a:pPr>
            <a:r>
              <a:rPr lang="en-IN" sz="2400" dirty="0">
                <a:latin typeface="Antique Olive" pitchFamily="34" charset="0"/>
              </a:rPr>
              <a:t>Is there any need to rehabilitate existing damaged drain section if any, which inhibits the efficiency of functioning of the drain?</a:t>
            </a:r>
          </a:p>
        </p:txBody>
      </p:sp>
      <p:sp>
        <p:nvSpPr>
          <p:cNvPr id="2" name="Title 1"/>
          <p:cNvSpPr>
            <a:spLocks noGrp="1"/>
          </p:cNvSpPr>
          <p:nvPr>
            <p:ph type="title"/>
          </p:nvPr>
        </p:nvSpPr>
        <p:spPr>
          <a:xfrm>
            <a:off x="1904999" y="152400"/>
            <a:ext cx="8842169" cy="914400"/>
          </a:xfrm>
        </p:spPr>
        <p:txBody>
          <a:bodyPr>
            <a:noAutofit/>
          </a:bodyPr>
          <a:lstStyle/>
          <a:p>
            <a:pPr algn="ctr"/>
            <a:r>
              <a:rPr lang="en-IN" sz="4000" dirty="0">
                <a:solidFill>
                  <a:srgbClr val="0070C0"/>
                </a:solidFill>
                <a:latin typeface="Algerian" pitchFamily="82" charset="0"/>
              </a:rPr>
              <a:t>Inspection checklists for Drains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86</a:t>
            </a:fld>
            <a:endParaRPr lang="en-IN"/>
          </a:p>
        </p:txBody>
      </p:sp>
    </p:spTree>
    <p:extLst>
      <p:ext uri="{BB962C8B-B14F-4D97-AF65-F5344CB8AC3E}">
        <p14:creationId xmlns="" xmlns:p14="http://schemas.microsoft.com/office/powerpoint/2010/main" val="3739337056"/>
      </p:ext>
    </p:extLst>
  </p:cSld>
  <p:clrMapOvr>
    <a:masterClrMapping/>
  </p:clrMapOvr>
  <p:transition spd="med" advTm="25000">
    <p:sndAc>
      <p:stSnd>
        <p:snd r:embed="rId2" name="bomb.wav" builtIn="1"/>
      </p:stSnd>
    </p:sndAc>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E91D14F-BE92-4663-A62C-31C6CF18AF8B}"/>
              </a:ext>
            </a:extLst>
          </p:cNvPr>
          <p:cNvSpPr>
            <a:spLocks noGrp="1"/>
          </p:cNvSpPr>
          <p:nvPr>
            <p:ph idx="1"/>
          </p:nvPr>
        </p:nvSpPr>
        <p:spPr>
          <a:xfrm>
            <a:off x="1056904" y="1258785"/>
            <a:ext cx="10447708" cy="4652438"/>
          </a:xfrm>
        </p:spPr>
        <p:txBody>
          <a:bodyPr>
            <a:normAutofit/>
          </a:bodyPr>
          <a:lstStyle/>
          <a:p>
            <a:pPr marL="109728" indent="0">
              <a:lnSpc>
                <a:spcPct val="150000"/>
              </a:lnSpc>
            </a:pPr>
            <a:r>
              <a:rPr lang="en-US" sz="2800" dirty="0">
                <a:latin typeface="Antique Olive" pitchFamily="34" charset="0"/>
              </a:rPr>
              <a:t>Conduit pipe system of wiring is the best and it is protected well from mechanical damages</a:t>
            </a:r>
            <a:r>
              <a:rPr lang="en-US" sz="2800" dirty="0" smtClean="0">
                <a:latin typeface="Antique Olive" pitchFamily="34" charset="0"/>
              </a:rPr>
              <a:t>.</a:t>
            </a:r>
          </a:p>
          <a:p>
            <a:pPr marL="109728" indent="0">
              <a:lnSpc>
                <a:spcPct val="150000"/>
              </a:lnSpc>
            </a:pPr>
            <a:r>
              <a:rPr lang="en-US" sz="2800" dirty="0" smtClean="0">
                <a:latin typeface="Antique Olive" pitchFamily="34" charset="0"/>
              </a:rPr>
              <a:t> </a:t>
            </a:r>
            <a:r>
              <a:rPr lang="en-US" sz="2800" dirty="0">
                <a:latin typeface="Antique Olive" pitchFamily="34" charset="0"/>
              </a:rPr>
              <a:t>This system is also fire proof and to an extent fire resistant. Therefore, for all buildings this system may be adopted. </a:t>
            </a:r>
          </a:p>
          <a:p>
            <a:pPr marL="109728" indent="0">
              <a:lnSpc>
                <a:spcPct val="150000"/>
              </a:lnSpc>
              <a:buNone/>
            </a:pPr>
            <a:endParaRPr lang="en-IN" sz="2800" dirty="0">
              <a:latin typeface="Antique Olive" pitchFamily="34" charset="0"/>
            </a:endParaRPr>
          </a:p>
        </p:txBody>
      </p:sp>
      <p:sp>
        <p:nvSpPr>
          <p:cNvPr id="3" name="Title 2">
            <a:extLst>
              <a:ext uri="{FF2B5EF4-FFF2-40B4-BE49-F238E27FC236}">
                <a16:creationId xmlns="" xmlns:a16="http://schemas.microsoft.com/office/drawing/2014/main" id="{45B394C2-9168-439D-B021-2325D5E7477D}"/>
              </a:ext>
            </a:extLst>
          </p:cNvPr>
          <p:cNvSpPr>
            <a:spLocks noGrp="1"/>
          </p:cNvSpPr>
          <p:nvPr>
            <p:ph type="title"/>
          </p:nvPr>
        </p:nvSpPr>
        <p:spPr>
          <a:xfrm>
            <a:off x="2272291" y="220349"/>
            <a:ext cx="8911687" cy="884056"/>
          </a:xfrm>
        </p:spPr>
        <p:txBody>
          <a:bodyPr>
            <a:normAutofit/>
          </a:bodyPr>
          <a:lstStyle/>
          <a:p>
            <a:pPr algn="ctr"/>
            <a:r>
              <a:rPr lang="en-IN" sz="4000" dirty="0">
                <a:solidFill>
                  <a:srgbClr val="0070C0"/>
                </a:solidFill>
                <a:latin typeface="Algerian" pitchFamily="82" charset="0"/>
              </a:rPr>
              <a:t>HOUSE WIRING</a:t>
            </a:r>
          </a:p>
        </p:txBody>
      </p:sp>
      <p:sp>
        <p:nvSpPr>
          <p:cNvPr id="5" name="Slide Number Placeholder 4"/>
          <p:cNvSpPr>
            <a:spLocks noGrp="1"/>
          </p:cNvSpPr>
          <p:nvPr>
            <p:ph type="sldNum" sz="quarter" idx="12"/>
          </p:nvPr>
        </p:nvSpPr>
        <p:spPr/>
        <p:txBody>
          <a:bodyPr/>
          <a:lstStyle/>
          <a:p>
            <a:fld id="{443F5EDB-AB29-4AB1-A9D2-31D60AE98814}" type="slidenum">
              <a:rPr lang="en-IN" smtClean="0"/>
              <a:pPr/>
              <a:t>87</a:t>
            </a:fld>
            <a:endParaRPr lang="en-IN"/>
          </a:p>
        </p:txBody>
      </p:sp>
    </p:spTree>
    <p:extLst>
      <p:ext uri="{BB962C8B-B14F-4D97-AF65-F5344CB8AC3E}">
        <p14:creationId xmlns="" xmlns:p14="http://schemas.microsoft.com/office/powerpoint/2010/main" val="3755873389"/>
      </p:ext>
    </p:extLst>
  </p:cSld>
  <p:clrMapOvr>
    <a:masterClrMapping/>
  </p:clrMapOvr>
  <p:transition spd="med" advTm="25000">
    <p:sndAc>
      <p:stSnd>
        <p:snd r:embed="rId2" name="bomb.wav" builtIn="1"/>
      </p:stSnd>
    </p:sndAc>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DBBD0B4-E429-4F1E-9087-6EC552D04A0F}"/>
              </a:ext>
            </a:extLst>
          </p:cNvPr>
          <p:cNvSpPr>
            <a:spLocks noGrp="1"/>
          </p:cNvSpPr>
          <p:nvPr>
            <p:ph idx="1"/>
          </p:nvPr>
        </p:nvSpPr>
        <p:spPr>
          <a:xfrm>
            <a:off x="807522" y="1140031"/>
            <a:ext cx="11079678" cy="5462650"/>
          </a:xfrm>
        </p:spPr>
        <p:txBody>
          <a:bodyPr>
            <a:noAutofit/>
          </a:bodyPr>
          <a:lstStyle/>
          <a:p>
            <a:pPr marL="109728" indent="0">
              <a:lnSpc>
                <a:spcPct val="150000"/>
              </a:lnSpc>
            </a:pPr>
            <a:r>
              <a:rPr lang="en-US" dirty="0">
                <a:latin typeface="Antique Olive" pitchFamily="34" charset="0"/>
              </a:rPr>
              <a:t>The electrical layout should be considered after proper locations of all outlets for lamps, fans, appliance both fixed and transportable, motors, etc., have been selected and best methods of wiring determined. </a:t>
            </a:r>
          </a:p>
          <a:p>
            <a:pPr marL="109728" indent="0">
              <a:lnSpc>
                <a:spcPct val="150000"/>
              </a:lnSpc>
            </a:pPr>
            <a:r>
              <a:rPr lang="en-US" dirty="0">
                <a:latin typeface="Antique Olive" pitchFamily="34" charset="0"/>
              </a:rPr>
              <a:t>Al runs of wiring and the exact positions of all points of switch-boxes and other outlets shall be first marked on the plans of the building and approved by the engineer-in-charge or the owner before actual commencement of the work. </a:t>
            </a:r>
          </a:p>
          <a:p>
            <a:pPr marL="109728" indent="0">
              <a:lnSpc>
                <a:spcPct val="150000"/>
              </a:lnSpc>
            </a:pPr>
            <a:r>
              <a:rPr lang="en-US" dirty="0">
                <a:latin typeface="Antique Olive" pitchFamily="34" charset="0"/>
              </a:rPr>
              <a:t>The design of the wiring system and the size of the cables should be decided taking into account two factors. </a:t>
            </a:r>
          </a:p>
          <a:p>
            <a:pPr>
              <a:lnSpc>
                <a:spcPct val="150000"/>
              </a:lnSpc>
            </a:pPr>
            <a:r>
              <a:rPr lang="en-US" dirty="0">
                <a:latin typeface="Antique Olive" pitchFamily="34" charset="0"/>
              </a:rPr>
              <a:t>Voltage Drop: this should be kept as low as economy permits to ensure proper functioning of all electrical appliances and equipment including motors. </a:t>
            </a:r>
          </a:p>
          <a:p>
            <a:pPr>
              <a:lnSpc>
                <a:spcPct val="150000"/>
              </a:lnSpc>
            </a:pPr>
            <a:r>
              <a:rPr lang="en-US" dirty="0">
                <a:latin typeface="Antique Olive" pitchFamily="34" charset="0"/>
              </a:rPr>
              <a:t>b) First cost against operating losses. </a:t>
            </a:r>
            <a:endParaRPr lang="en-IN" dirty="0">
              <a:latin typeface="Antique Olive" pitchFamily="34" charset="0"/>
            </a:endParaRPr>
          </a:p>
        </p:txBody>
      </p:sp>
      <p:sp>
        <p:nvSpPr>
          <p:cNvPr id="3" name="Title 2">
            <a:extLst>
              <a:ext uri="{FF2B5EF4-FFF2-40B4-BE49-F238E27FC236}">
                <a16:creationId xmlns="" xmlns:a16="http://schemas.microsoft.com/office/drawing/2014/main" id="{B2BEC19C-227B-4140-AE14-A8782431150B}"/>
              </a:ext>
            </a:extLst>
          </p:cNvPr>
          <p:cNvSpPr>
            <a:spLocks noGrp="1"/>
          </p:cNvSpPr>
          <p:nvPr>
            <p:ph type="title"/>
          </p:nvPr>
        </p:nvSpPr>
        <p:spPr>
          <a:xfrm>
            <a:off x="1591294" y="267850"/>
            <a:ext cx="9711438" cy="955308"/>
          </a:xfrm>
        </p:spPr>
        <p:txBody>
          <a:bodyPr>
            <a:noAutofit/>
          </a:bodyPr>
          <a:lstStyle/>
          <a:p>
            <a:r>
              <a:rPr lang="en-IN" sz="4000" dirty="0">
                <a:solidFill>
                  <a:srgbClr val="0070C0"/>
                </a:solidFill>
                <a:latin typeface="Algerian" pitchFamily="82" charset="0"/>
              </a:rPr>
              <a:t>Layout and Installation Drawing</a:t>
            </a:r>
          </a:p>
        </p:txBody>
      </p:sp>
      <p:sp>
        <p:nvSpPr>
          <p:cNvPr id="5" name="Slide Number Placeholder 4"/>
          <p:cNvSpPr>
            <a:spLocks noGrp="1"/>
          </p:cNvSpPr>
          <p:nvPr>
            <p:ph type="sldNum" sz="quarter" idx="12"/>
          </p:nvPr>
        </p:nvSpPr>
        <p:spPr/>
        <p:txBody>
          <a:bodyPr/>
          <a:lstStyle/>
          <a:p>
            <a:fld id="{443F5EDB-AB29-4AB1-A9D2-31D60AE98814}" type="slidenum">
              <a:rPr lang="en-IN" smtClean="0"/>
              <a:pPr/>
              <a:t>88</a:t>
            </a:fld>
            <a:endParaRPr lang="en-IN"/>
          </a:p>
        </p:txBody>
      </p:sp>
    </p:spTree>
    <p:extLst>
      <p:ext uri="{BB962C8B-B14F-4D97-AF65-F5344CB8AC3E}">
        <p14:creationId xmlns="" xmlns:p14="http://schemas.microsoft.com/office/powerpoint/2010/main" val="3114774900"/>
      </p:ext>
    </p:extLst>
  </p:cSld>
  <p:clrMapOvr>
    <a:masterClrMapping/>
  </p:clrMapOvr>
  <p:transition spd="med" advTm="25000">
    <p:sndAc>
      <p:stSnd>
        <p:snd r:embed="rId2" name="bomb.wav" builtIn="1"/>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CD62126-BF8C-48CC-9190-EC97F2772CDC}"/>
              </a:ext>
            </a:extLst>
          </p:cNvPr>
          <p:cNvSpPr>
            <a:spLocks noGrp="1"/>
          </p:cNvSpPr>
          <p:nvPr>
            <p:ph idx="1"/>
          </p:nvPr>
        </p:nvSpPr>
        <p:spPr>
          <a:xfrm>
            <a:off x="783771" y="1555668"/>
            <a:ext cx="10720841" cy="4702628"/>
          </a:xfrm>
        </p:spPr>
        <p:txBody>
          <a:bodyPr>
            <a:normAutofit/>
          </a:bodyPr>
          <a:lstStyle/>
          <a:p>
            <a:pPr marL="109728" indent="0"/>
            <a:r>
              <a:rPr lang="en-US" sz="2800" dirty="0">
                <a:latin typeface="Antique Olive" pitchFamily="34" charset="0"/>
              </a:rPr>
              <a:t>It should be ensured that all equipment connected to the system including any appliances to be used on it are suitable for the voltage and frequency of supply of the system. </a:t>
            </a:r>
            <a:endParaRPr lang="en-US" sz="2800" dirty="0" smtClean="0">
              <a:latin typeface="Antique Olive" pitchFamily="34" charset="0"/>
            </a:endParaRPr>
          </a:p>
          <a:p>
            <a:pPr marL="109728" indent="0"/>
            <a:r>
              <a:rPr lang="en-US" sz="2800" dirty="0" smtClean="0">
                <a:latin typeface="Antique Olive" pitchFamily="34" charset="0"/>
              </a:rPr>
              <a:t>The </a:t>
            </a:r>
            <a:r>
              <a:rPr lang="en-US" sz="2800" dirty="0">
                <a:latin typeface="Antique Olive" pitchFamily="34" charset="0"/>
              </a:rPr>
              <a:t>nominal values of low and medium voltage systems in India are 240 V and 415 V ac respectively and the frequency 50 Hz.</a:t>
            </a:r>
          </a:p>
          <a:p>
            <a:pPr marL="109728" indent="0">
              <a:buNone/>
            </a:pPr>
            <a:endParaRPr lang="en-IN" sz="2800" dirty="0">
              <a:latin typeface="Antique Olive" pitchFamily="34" charset="0"/>
            </a:endParaRPr>
          </a:p>
        </p:txBody>
      </p:sp>
      <p:sp>
        <p:nvSpPr>
          <p:cNvPr id="3" name="Title 2">
            <a:extLst>
              <a:ext uri="{FF2B5EF4-FFF2-40B4-BE49-F238E27FC236}">
                <a16:creationId xmlns="" xmlns:a16="http://schemas.microsoft.com/office/drawing/2014/main" id="{0F97347C-1FF7-40B4-B85E-072BCF409FF5}"/>
              </a:ext>
            </a:extLst>
          </p:cNvPr>
          <p:cNvSpPr>
            <a:spLocks noGrp="1"/>
          </p:cNvSpPr>
          <p:nvPr>
            <p:ph type="title"/>
          </p:nvPr>
        </p:nvSpPr>
        <p:spPr>
          <a:xfrm>
            <a:off x="1911927" y="232225"/>
            <a:ext cx="9426429" cy="919682"/>
          </a:xfrm>
        </p:spPr>
        <p:txBody>
          <a:bodyPr>
            <a:noAutofit/>
          </a:bodyPr>
          <a:lstStyle/>
          <a:p>
            <a:r>
              <a:rPr lang="en-US" sz="4000" dirty="0">
                <a:solidFill>
                  <a:srgbClr val="0070C0"/>
                </a:solidFill>
                <a:latin typeface="Algerian" pitchFamily="82" charset="0"/>
              </a:rPr>
              <a:t>VOLTAGE AND FREQUENCY OF SUPPLY</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89</a:t>
            </a:fld>
            <a:endParaRPr lang="en-IN"/>
          </a:p>
        </p:txBody>
      </p:sp>
    </p:spTree>
    <p:extLst>
      <p:ext uri="{BB962C8B-B14F-4D97-AF65-F5344CB8AC3E}">
        <p14:creationId xmlns="" xmlns:p14="http://schemas.microsoft.com/office/powerpoint/2010/main" val="2944622581"/>
      </p:ext>
    </p:extLst>
  </p:cSld>
  <p:clrMapOvr>
    <a:masterClrMapping/>
  </p:clrMapOvr>
  <p:transition spd="med" advTm="25000">
    <p:sndAc>
      <p:stSnd>
        <p:snd r:embed="rId2" name="bomb.wav" builtIn="1"/>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5D81557-B2F7-4CC7-9BFF-0015BD43EA68}"/>
              </a:ext>
            </a:extLst>
          </p:cNvPr>
          <p:cNvPicPr>
            <a:picLocks noChangeAspect="1"/>
          </p:cNvPicPr>
          <p:nvPr/>
        </p:nvPicPr>
        <p:blipFill>
          <a:blip r:embed="rId3"/>
          <a:stretch>
            <a:fillRect/>
          </a:stretch>
        </p:blipFill>
        <p:spPr>
          <a:xfrm>
            <a:off x="3481330" y="-27771"/>
            <a:ext cx="5208333" cy="6885771"/>
          </a:xfrm>
          <a:prstGeom prst="rect">
            <a:avLst/>
          </a:prstGeom>
        </p:spPr>
      </p:pic>
      <p:sp>
        <p:nvSpPr>
          <p:cNvPr id="3" name="Slide Number Placeholder 2"/>
          <p:cNvSpPr>
            <a:spLocks noGrp="1"/>
          </p:cNvSpPr>
          <p:nvPr>
            <p:ph type="sldNum" sz="quarter" idx="12"/>
          </p:nvPr>
        </p:nvSpPr>
        <p:spPr/>
        <p:txBody>
          <a:bodyPr/>
          <a:lstStyle/>
          <a:p>
            <a:fld id="{443F5EDB-AB29-4AB1-A9D2-31D60AE98814}" type="slidenum">
              <a:rPr lang="en-IN" smtClean="0"/>
              <a:pPr/>
              <a:t>9</a:t>
            </a:fld>
            <a:endParaRPr lang="en-IN"/>
          </a:p>
        </p:txBody>
      </p:sp>
    </p:spTree>
    <p:extLst>
      <p:ext uri="{BB962C8B-B14F-4D97-AF65-F5344CB8AC3E}">
        <p14:creationId xmlns:p14="http://schemas.microsoft.com/office/powerpoint/2010/main" xmlns="" val="1428465772"/>
      </p:ext>
    </p:extLst>
  </p:cSld>
  <p:clrMapOvr>
    <a:masterClrMapping/>
  </p:clrMapOvr>
  <p:transition spd="med" advTm="25000">
    <p:sndAc>
      <p:stSnd>
        <p:snd r:embed="rId2" name="bomb.wav" builtIn="1"/>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3DB123-94AF-423C-9612-ABACBBA375B4}"/>
              </a:ext>
            </a:extLst>
          </p:cNvPr>
          <p:cNvSpPr>
            <a:spLocks noGrp="1"/>
          </p:cNvSpPr>
          <p:nvPr>
            <p:ph type="title"/>
          </p:nvPr>
        </p:nvSpPr>
        <p:spPr>
          <a:xfrm>
            <a:off x="1537337" y="0"/>
            <a:ext cx="9516014" cy="701336"/>
          </a:xfrm>
        </p:spPr>
        <p:txBody>
          <a:bodyPr>
            <a:normAutofit/>
          </a:bodyPr>
          <a:lstStyle/>
          <a:p>
            <a:pPr algn="ctr"/>
            <a:r>
              <a:rPr lang="en-IN" sz="4000" dirty="0">
                <a:solidFill>
                  <a:srgbClr val="0070C0"/>
                </a:solidFill>
                <a:latin typeface="Algerian" pitchFamily="82" charset="0"/>
              </a:rPr>
              <a:t>Electrical Installation </a:t>
            </a:r>
          </a:p>
        </p:txBody>
      </p:sp>
      <p:sp>
        <p:nvSpPr>
          <p:cNvPr id="3" name="Content Placeholder 2">
            <a:extLst>
              <a:ext uri="{FF2B5EF4-FFF2-40B4-BE49-F238E27FC236}">
                <a16:creationId xmlns:a16="http://schemas.microsoft.com/office/drawing/2014/main" xmlns="" id="{72CBFE16-8844-4B09-9FAC-B76B712367D7}"/>
              </a:ext>
            </a:extLst>
          </p:cNvPr>
          <p:cNvSpPr>
            <a:spLocks noGrp="1"/>
          </p:cNvSpPr>
          <p:nvPr>
            <p:ph idx="1"/>
          </p:nvPr>
        </p:nvSpPr>
        <p:spPr>
          <a:xfrm>
            <a:off x="1282534" y="712520"/>
            <a:ext cx="10909465" cy="6145480"/>
          </a:xfrm>
        </p:spPr>
        <p:txBody>
          <a:bodyPr>
            <a:normAutofit fontScale="92500"/>
          </a:bodyPr>
          <a:lstStyle/>
          <a:p>
            <a:r>
              <a:rPr lang="en-IN" sz="2400" dirty="0">
                <a:latin typeface="Antique Olive"/>
              </a:rPr>
              <a:t>The installation shall </a:t>
            </a:r>
            <a:r>
              <a:rPr lang="en-IN" sz="2400" dirty="0" smtClean="0">
                <a:latin typeface="Antique Olive"/>
              </a:rPr>
              <a:t>confirm </a:t>
            </a:r>
            <a:r>
              <a:rPr lang="en-IN" sz="2400" dirty="0">
                <a:latin typeface="Antique Olive"/>
              </a:rPr>
              <a:t>in all respects to Indian Standard Code of Practice for Electrical wiring installation IS:732-1963 and IS:2274-1963. It shall also be in conformity with Indian Electricity Rules and the Regulations, National Electric Code and National Building Code. CPWD specifications and requirements of the Local Electric Supply Authority. In general, all materials, equipment and workmanship shall conform to the Indian Standards, specifications and code. Some of the applicable codes/standards are as under:</a:t>
            </a:r>
          </a:p>
          <a:p>
            <a:r>
              <a:rPr lang="en-IN" sz="2400" b="1" u="sng" dirty="0">
                <a:latin typeface="Antique Olive"/>
              </a:rPr>
              <a:t>Wiring shall be carried out with following sizes of PVC insulated stranded single core copper conductor wire/cable. </a:t>
            </a:r>
            <a:endParaRPr lang="en-IN" sz="2400" dirty="0">
              <a:latin typeface="Antique Olive"/>
            </a:endParaRPr>
          </a:p>
          <a:p>
            <a:r>
              <a:rPr lang="en-IN" sz="2400" dirty="0" err="1">
                <a:latin typeface="Antique Olive"/>
              </a:rPr>
              <a:t>i</a:t>
            </a:r>
            <a:r>
              <a:rPr lang="en-IN" sz="2400" dirty="0">
                <a:latin typeface="Antique Olive"/>
              </a:rPr>
              <a:t>. Light point. - 1.5Sq.mm </a:t>
            </a:r>
          </a:p>
          <a:p>
            <a:r>
              <a:rPr lang="en-IN" sz="2400" dirty="0">
                <a:latin typeface="Antique Olive"/>
              </a:rPr>
              <a:t>ii. Ceiling /Cabin/Exhaust Fan Point - 1.5Sq.mm </a:t>
            </a:r>
          </a:p>
          <a:p>
            <a:r>
              <a:rPr lang="en-IN" sz="2400" dirty="0">
                <a:latin typeface="Antique Olive"/>
              </a:rPr>
              <a:t>iii. Call Bell Point - 1.5Sq.mm </a:t>
            </a:r>
          </a:p>
          <a:p>
            <a:r>
              <a:rPr lang="en-IN" sz="2400" dirty="0">
                <a:latin typeface="Antique Olive"/>
              </a:rPr>
              <a:t>iv. Plug Point (5 A S.S. outlet) - 1.5Sq.mm </a:t>
            </a:r>
          </a:p>
          <a:p>
            <a:r>
              <a:rPr lang="en-IN" sz="2400" dirty="0">
                <a:latin typeface="Antique Olive"/>
              </a:rPr>
              <a:t>v. Circuit Wiring - 2.5Sq.mm </a:t>
            </a:r>
          </a:p>
          <a:p>
            <a:r>
              <a:rPr lang="en-IN" sz="2400" dirty="0">
                <a:latin typeface="Antique Olive"/>
              </a:rPr>
              <a:t>	vi. General Power Point - 4Sq.mm</a:t>
            </a:r>
          </a:p>
          <a:p>
            <a:endParaRPr lang="en-IN" dirty="0"/>
          </a:p>
        </p:txBody>
      </p:sp>
      <p:sp>
        <p:nvSpPr>
          <p:cNvPr id="4" name="Slide Number Placeholder 3"/>
          <p:cNvSpPr>
            <a:spLocks noGrp="1"/>
          </p:cNvSpPr>
          <p:nvPr>
            <p:ph type="sldNum" sz="quarter" idx="12"/>
          </p:nvPr>
        </p:nvSpPr>
        <p:spPr/>
        <p:txBody>
          <a:bodyPr/>
          <a:lstStyle/>
          <a:p>
            <a:fld id="{443F5EDB-AB29-4AB1-A9D2-31D60AE98814}" type="slidenum">
              <a:rPr lang="en-IN" smtClean="0"/>
              <a:pPr/>
              <a:t>90</a:t>
            </a:fld>
            <a:endParaRPr lang="en-IN"/>
          </a:p>
        </p:txBody>
      </p:sp>
    </p:spTree>
    <p:extLst>
      <p:ext uri="{BB962C8B-B14F-4D97-AF65-F5344CB8AC3E}">
        <p14:creationId xmlns:p14="http://schemas.microsoft.com/office/powerpoint/2010/main" xmlns="" val="485154075"/>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F64A0AE-08FF-4121-A494-882273269B7C}"/>
              </a:ext>
            </a:extLst>
          </p:cNvPr>
          <p:cNvSpPr>
            <a:spLocks noGrp="1"/>
          </p:cNvSpPr>
          <p:nvPr>
            <p:ph idx="1"/>
          </p:nvPr>
        </p:nvSpPr>
        <p:spPr>
          <a:xfrm>
            <a:off x="1116280" y="475014"/>
            <a:ext cx="10901548" cy="5943600"/>
          </a:xfrm>
        </p:spPr>
        <p:txBody>
          <a:bodyPr>
            <a:noAutofit/>
          </a:bodyPr>
          <a:lstStyle/>
          <a:p>
            <a:pPr>
              <a:lnSpc>
                <a:spcPct val="170000"/>
              </a:lnSpc>
            </a:pPr>
            <a:r>
              <a:rPr lang="en-US" sz="2000" dirty="0">
                <a:latin typeface="Antique Olive" pitchFamily="34" charset="0"/>
              </a:rPr>
              <a:t>The current-carrying capacity of different types of cables shall be chose in accordance with good practice. </a:t>
            </a:r>
          </a:p>
          <a:p>
            <a:pPr>
              <a:lnSpc>
                <a:spcPct val="170000"/>
              </a:lnSpc>
            </a:pPr>
            <a:r>
              <a:rPr lang="en-US" sz="2000" dirty="0">
                <a:latin typeface="Antique Olive" pitchFamily="34" charset="0"/>
              </a:rPr>
              <a:t>The current ratings of switches for domestic and similar purposes are 5 A and 15 A. </a:t>
            </a:r>
          </a:p>
          <a:p>
            <a:pPr>
              <a:lnSpc>
                <a:spcPct val="170000"/>
              </a:lnSpc>
            </a:pPr>
            <a:r>
              <a:rPr lang="en-US" sz="2000" dirty="0">
                <a:latin typeface="Antique Olive" pitchFamily="34" charset="0"/>
              </a:rPr>
              <a:t>The current ratings of isolators and normal duty switches and composite units of switches and fuses shall be selected from one of the following values: </a:t>
            </a:r>
          </a:p>
          <a:p>
            <a:pPr marL="109728" indent="0">
              <a:lnSpc>
                <a:spcPct val="170000"/>
              </a:lnSpc>
              <a:buNone/>
            </a:pPr>
            <a:r>
              <a:rPr lang="en-US" sz="2000" dirty="0">
                <a:latin typeface="Antique Olive" pitchFamily="34" charset="0"/>
              </a:rPr>
              <a:t>16, 25, 32, 63, 100, 160, 200, 320, 400, 500, 800, 1000 and 1250 A. </a:t>
            </a:r>
          </a:p>
          <a:p>
            <a:pPr>
              <a:lnSpc>
                <a:spcPct val="170000"/>
              </a:lnSpc>
            </a:pPr>
            <a:r>
              <a:rPr lang="en-US" sz="2000" dirty="0">
                <a:latin typeface="Antique Olive" pitchFamily="34" charset="0"/>
              </a:rPr>
              <a:t>The ratings of rewireable and HRC fuses shall be in accordance with good practice. </a:t>
            </a:r>
          </a:p>
          <a:p>
            <a:pPr>
              <a:lnSpc>
                <a:spcPct val="170000"/>
              </a:lnSpc>
            </a:pPr>
            <a:r>
              <a:rPr lang="en-US" sz="2000" dirty="0">
                <a:latin typeface="Antique Olive" pitchFamily="34" charset="0"/>
              </a:rPr>
              <a:t>The current rating of the distribution fuse board shall be selected from one of the following values: 6, 16, 25, 32, 63 and 100 A.</a:t>
            </a:r>
            <a:endParaRPr lang="en-IN" sz="2000" dirty="0">
              <a:latin typeface="Antique Olive" pitchFamily="34" charset="0"/>
            </a:endParaRPr>
          </a:p>
        </p:txBody>
      </p:sp>
      <p:sp>
        <p:nvSpPr>
          <p:cNvPr id="3" name="Title 2">
            <a:extLst>
              <a:ext uri="{FF2B5EF4-FFF2-40B4-BE49-F238E27FC236}">
                <a16:creationId xmlns="" xmlns:a16="http://schemas.microsoft.com/office/drawing/2014/main" id="{4143A745-FAA1-44DC-A80E-FE2D57B563DD}"/>
              </a:ext>
            </a:extLst>
          </p:cNvPr>
          <p:cNvSpPr>
            <a:spLocks noGrp="1"/>
          </p:cNvSpPr>
          <p:nvPr>
            <p:ph type="title"/>
          </p:nvPr>
        </p:nvSpPr>
        <p:spPr>
          <a:xfrm>
            <a:off x="2165413" y="0"/>
            <a:ext cx="8914265" cy="831272"/>
          </a:xfrm>
        </p:spPr>
        <p:txBody>
          <a:bodyPr>
            <a:normAutofit/>
          </a:bodyPr>
          <a:lstStyle/>
          <a:p>
            <a:pPr algn="ctr"/>
            <a:r>
              <a:rPr lang="en-IN" sz="4000" dirty="0">
                <a:latin typeface="Algerian" pitchFamily="82" charset="0"/>
              </a:rPr>
              <a:t>RATINGS</a:t>
            </a:r>
          </a:p>
        </p:txBody>
      </p:sp>
      <p:sp>
        <p:nvSpPr>
          <p:cNvPr id="5" name="Slide Number Placeholder 4"/>
          <p:cNvSpPr>
            <a:spLocks noGrp="1"/>
          </p:cNvSpPr>
          <p:nvPr>
            <p:ph type="sldNum" sz="quarter" idx="12"/>
          </p:nvPr>
        </p:nvSpPr>
        <p:spPr/>
        <p:txBody>
          <a:bodyPr/>
          <a:lstStyle/>
          <a:p>
            <a:fld id="{443F5EDB-AB29-4AB1-A9D2-31D60AE98814}" type="slidenum">
              <a:rPr lang="en-IN" smtClean="0"/>
              <a:pPr/>
              <a:t>91</a:t>
            </a:fld>
            <a:endParaRPr lang="en-IN"/>
          </a:p>
        </p:txBody>
      </p:sp>
    </p:spTree>
    <p:extLst>
      <p:ext uri="{BB962C8B-B14F-4D97-AF65-F5344CB8AC3E}">
        <p14:creationId xmlns="" xmlns:p14="http://schemas.microsoft.com/office/powerpoint/2010/main" val="315132249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4A727BD-CAF2-4910-B938-4089CF9106C0}"/>
              </a:ext>
            </a:extLst>
          </p:cNvPr>
          <p:cNvSpPr>
            <a:spLocks noGrp="1"/>
          </p:cNvSpPr>
          <p:nvPr>
            <p:ph idx="1"/>
          </p:nvPr>
        </p:nvSpPr>
        <p:spPr>
          <a:xfrm>
            <a:off x="1235035" y="1223159"/>
            <a:ext cx="10687792" cy="5379522"/>
          </a:xfrm>
        </p:spPr>
        <p:txBody>
          <a:bodyPr>
            <a:normAutofit/>
          </a:bodyPr>
          <a:lstStyle/>
          <a:p>
            <a:pPr marL="109728" indent="0"/>
            <a:r>
              <a:rPr lang="en-US" sz="2000" b="1" dirty="0">
                <a:latin typeface="Antique Olive" pitchFamily="34" charset="0"/>
              </a:rPr>
              <a:t>General</a:t>
            </a:r>
          </a:p>
          <a:p>
            <a:pPr>
              <a:lnSpc>
                <a:spcPct val="150000"/>
              </a:lnSpc>
            </a:pPr>
            <a:r>
              <a:rPr lang="en-US" dirty="0"/>
              <a:t> </a:t>
            </a:r>
            <a:r>
              <a:rPr lang="en-US" sz="2400" dirty="0">
                <a:latin typeface="Antique Olive" pitchFamily="34" charset="0"/>
              </a:rPr>
              <a:t>Lighting installation shall take into consideration the many factors on which the quality and quantity of artificial lighting depends. </a:t>
            </a:r>
            <a:endParaRPr lang="en-US" sz="2400" dirty="0" smtClean="0">
              <a:latin typeface="Antique Olive" pitchFamily="34" charset="0"/>
            </a:endParaRPr>
          </a:p>
          <a:p>
            <a:pPr>
              <a:lnSpc>
                <a:spcPct val="150000"/>
              </a:lnSpc>
            </a:pPr>
            <a:r>
              <a:rPr lang="en-US" sz="2400" dirty="0" smtClean="0">
                <a:latin typeface="Antique Olive" pitchFamily="34" charset="0"/>
              </a:rPr>
              <a:t>The </a:t>
            </a:r>
            <a:r>
              <a:rPr lang="en-US" sz="2400" dirty="0">
                <a:latin typeface="Antique Olive" pitchFamily="34" charset="0"/>
              </a:rPr>
              <a:t>modern concept is to provide illumination with the help of a large number of light sources not of higher illumination level. Also much higher levels of illumination are called for than in the past, </a:t>
            </a:r>
            <a:r>
              <a:rPr lang="en-US" sz="2400" dirty="0" smtClean="0">
                <a:latin typeface="Antique Olive" pitchFamily="34" charset="0"/>
              </a:rPr>
              <a:t>of ten </a:t>
            </a:r>
            <a:r>
              <a:rPr lang="en-US" sz="2400" dirty="0">
                <a:latin typeface="Antique Olive" pitchFamily="34" charset="0"/>
              </a:rPr>
              <a:t>necessitating the use of fluorescent lighting suitably supplemented with incandescent fittings, where required. </a:t>
            </a:r>
            <a:endParaRPr lang="en-IN" sz="2400" dirty="0">
              <a:latin typeface="Antique Olive" pitchFamily="34" charset="0"/>
            </a:endParaRPr>
          </a:p>
        </p:txBody>
      </p:sp>
      <p:sp>
        <p:nvSpPr>
          <p:cNvPr id="3" name="Title 2">
            <a:extLst>
              <a:ext uri="{FF2B5EF4-FFF2-40B4-BE49-F238E27FC236}">
                <a16:creationId xmlns="" xmlns:a16="http://schemas.microsoft.com/office/drawing/2014/main" id="{E277EC8C-B069-432D-9EAB-0727870ACEC3}"/>
              </a:ext>
            </a:extLst>
          </p:cNvPr>
          <p:cNvSpPr>
            <a:spLocks noGrp="1"/>
          </p:cNvSpPr>
          <p:nvPr>
            <p:ph type="title"/>
          </p:nvPr>
        </p:nvSpPr>
        <p:spPr>
          <a:xfrm>
            <a:off x="1900053" y="344384"/>
            <a:ext cx="9604560" cy="688769"/>
          </a:xfrm>
        </p:spPr>
        <p:txBody>
          <a:bodyPr>
            <a:noAutofit/>
          </a:bodyPr>
          <a:lstStyle/>
          <a:p>
            <a:r>
              <a:rPr lang="en-US" sz="4000" dirty="0">
                <a:solidFill>
                  <a:srgbClr val="0070C0"/>
                </a:solidFill>
                <a:latin typeface="Algerian" pitchFamily="82" charset="0"/>
              </a:rPr>
              <a:t>LIGHTING AND LEVELS OF ILLUMINATION</a:t>
            </a:r>
            <a:endParaRPr lang="en-IN" sz="48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92</a:t>
            </a:fld>
            <a:endParaRPr lang="en-IN"/>
          </a:p>
        </p:txBody>
      </p:sp>
    </p:spTree>
    <p:extLst>
      <p:ext uri="{BB962C8B-B14F-4D97-AF65-F5344CB8AC3E}">
        <p14:creationId xmlns="" xmlns:p14="http://schemas.microsoft.com/office/powerpoint/2010/main" val="237680759"/>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122CC36-CA46-4ED7-9EF0-3C068379A7CC}"/>
              </a:ext>
            </a:extLst>
          </p:cNvPr>
          <p:cNvSpPr>
            <a:spLocks noGrp="1"/>
          </p:cNvSpPr>
          <p:nvPr>
            <p:ph idx="1"/>
          </p:nvPr>
        </p:nvSpPr>
        <p:spPr>
          <a:xfrm>
            <a:off x="938151" y="831272"/>
            <a:ext cx="10877797" cy="5498275"/>
          </a:xfrm>
        </p:spPr>
        <p:txBody>
          <a:bodyPr>
            <a:noAutofit/>
          </a:bodyPr>
          <a:lstStyle/>
          <a:p>
            <a:pPr marL="109728" indent="0"/>
            <a:r>
              <a:rPr lang="en-IN" sz="2400" dirty="0">
                <a:latin typeface="Antique Olive" pitchFamily="34" charset="0"/>
              </a:rPr>
              <a:t>FUTURE DEMAND</a:t>
            </a:r>
          </a:p>
          <a:p>
            <a:pPr>
              <a:lnSpc>
                <a:spcPct val="170000"/>
              </a:lnSpc>
            </a:pPr>
            <a:r>
              <a:rPr lang="en-US" sz="2400" dirty="0">
                <a:latin typeface="Antique Olive" pitchFamily="34" charset="0"/>
              </a:rPr>
              <a:t>However, if for financial reasons, it is not possible to provide a lighting installation to give their commended illumination levels, the wiring installation at least should be so designed that at a later date, it will permit the provision for additional lighting fittings or conversion from incandescent to fluorescent lighting fittings to bring the installation to the required standard. It is essential that adequate provisions should be made for all the electrical services which may be required immediately and during he intended useful life for the building</a:t>
            </a:r>
            <a:r>
              <a:rPr lang="en-US" sz="2000" dirty="0">
                <a:latin typeface="Antique Olive" pitchFamily="34" charset="0"/>
              </a:rPr>
              <a:t>.</a:t>
            </a:r>
            <a:endParaRPr lang="en-IN" sz="2000" dirty="0">
              <a:latin typeface="Antique Olive" pitchFamily="34" charset="0"/>
            </a:endParaRPr>
          </a:p>
        </p:txBody>
      </p:sp>
      <p:sp>
        <p:nvSpPr>
          <p:cNvPr id="3" name="Title 2">
            <a:extLst>
              <a:ext uri="{FF2B5EF4-FFF2-40B4-BE49-F238E27FC236}">
                <a16:creationId xmlns="" xmlns:a16="http://schemas.microsoft.com/office/drawing/2014/main" id="{B07B8185-9531-4ECB-A068-0FE85871C91F}"/>
              </a:ext>
            </a:extLst>
          </p:cNvPr>
          <p:cNvSpPr>
            <a:spLocks noGrp="1"/>
          </p:cNvSpPr>
          <p:nvPr>
            <p:ph type="title"/>
          </p:nvPr>
        </p:nvSpPr>
        <p:spPr>
          <a:xfrm>
            <a:off x="1520041" y="172849"/>
            <a:ext cx="9844643" cy="895930"/>
          </a:xfrm>
        </p:spPr>
        <p:txBody>
          <a:bodyPr>
            <a:noAutofit/>
          </a:bodyPr>
          <a:lstStyle/>
          <a:p>
            <a:r>
              <a:rPr lang="en-US" sz="4000" dirty="0">
                <a:solidFill>
                  <a:srgbClr val="0070C0"/>
                </a:solidFill>
                <a:latin typeface="Algerian" pitchFamily="82" charset="0"/>
              </a:rPr>
              <a:t>LIGHTING AND LEVELS OF ILLUMINATION</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93</a:t>
            </a:fld>
            <a:endParaRPr lang="en-IN"/>
          </a:p>
        </p:txBody>
      </p:sp>
    </p:spTree>
    <p:extLst>
      <p:ext uri="{BB962C8B-B14F-4D97-AF65-F5344CB8AC3E}">
        <p14:creationId xmlns="" xmlns:p14="http://schemas.microsoft.com/office/powerpoint/2010/main" val="2445395811"/>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E8827CF-CA4D-4AE5-8046-5DAE39C8ABDF}"/>
              </a:ext>
            </a:extLst>
          </p:cNvPr>
          <p:cNvSpPr>
            <a:spLocks noGrp="1"/>
          </p:cNvSpPr>
          <p:nvPr>
            <p:ph idx="1"/>
          </p:nvPr>
        </p:nvSpPr>
        <p:spPr>
          <a:xfrm>
            <a:off x="1235033" y="831273"/>
            <a:ext cx="10770920" cy="5723906"/>
          </a:xfrm>
        </p:spPr>
        <p:txBody>
          <a:bodyPr>
            <a:normAutofit/>
          </a:bodyPr>
          <a:lstStyle/>
          <a:p>
            <a:pPr marL="109728" indent="0">
              <a:buNone/>
            </a:pPr>
            <a:r>
              <a:rPr lang="en-IN" sz="2400" b="1" dirty="0">
                <a:latin typeface="Antique Olive" pitchFamily="34" charset="0"/>
              </a:rPr>
              <a:t>Principles of Lighting</a:t>
            </a:r>
            <a:r>
              <a:rPr lang="en-IN" sz="2400" dirty="0">
                <a:latin typeface="Antique Olive" pitchFamily="34" charset="0"/>
              </a:rPr>
              <a:t>:</a:t>
            </a:r>
          </a:p>
          <a:p>
            <a:pPr>
              <a:lnSpc>
                <a:spcPct val="160000"/>
              </a:lnSpc>
            </a:pPr>
            <a:r>
              <a:rPr lang="en-US" sz="2400" dirty="0">
                <a:latin typeface="Antique Olive" pitchFamily="34" charset="0"/>
              </a:rPr>
              <a:t>When considering the function of artificial lighting, attention shall be given to the following principal characteristics before designing an installation.</a:t>
            </a:r>
          </a:p>
          <a:p>
            <a:pPr>
              <a:lnSpc>
                <a:spcPct val="160000"/>
              </a:lnSpc>
            </a:pPr>
            <a:r>
              <a:rPr lang="en-US" sz="2400" dirty="0">
                <a:latin typeface="Antique Olive" pitchFamily="34" charset="0"/>
              </a:rPr>
              <a:t>Illumination and its uniformity.</a:t>
            </a:r>
          </a:p>
          <a:p>
            <a:pPr>
              <a:lnSpc>
                <a:spcPct val="160000"/>
              </a:lnSpc>
            </a:pPr>
            <a:r>
              <a:rPr lang="en-US" sz="2400" dirty="0">
                <a:latin typeface="Antique Olive" pitchFamily="34" charset="0"/>
              </a:rPr>
              <a:t>Special distribution of light. This includes a reference to the composition of diffused and directional light, direction of incidence, the distribution of luminance’s and the degree of glare; and </a:t>
            </a:r>
          </a:p>
          <a:p>
            <a:pPr>
              <a:lnSpc>
                <a:spcPct val="160000"/>
              </a:lnSpc>
            </a:pPr>
            <a:r>
              <a:rPr lang="en-US" sz="2400" dirty="0" err="1">
                <a:latin typeface="Antique Olive" pitchFamily="34" charset="0"/>
              </a:rPr>
              <a:t>Colour</a:t>
            </a:r>
            <a:r>
              <a:rPr lang="en-US" sz="2400" dirty="0">
                <a:latin typeface="Antique Olive" pitchFamily="34" charset="0"/>
              </a:rPr>
              <a:t> of the light and </a:t>
            </a:r>
            <a:r>
              <a:rPr lang="en-US" sz="2400" dirty="0" err="1">
                <a:latin typeface="Antique Olive" pitchFamily="34" charset="0"/>
              </a:rPr>
              <a:t>colour</a:t>
            </a:r>
            <a:r>
              <a:rPr lang="en-US" sz="2400" dirty="0">
                <a:latin typeface="Antique Olive" pitchFamily="34" charset="0"/>
              </a:rPr>
              <a:t> rendition</a:t>
            </a:r>
            <a:r>
              <a:rPr lang="en-US" dirty="0"/>
              <a:t>. </a:t>
            </a:r>
            <a:endParaRPr lang="en-IN" dirty="0"/>
          </a:p>
        </p:txBody>
      </p:sp>
      <p:sp>
        <p:nvSpPr>
          <p:cNvPr id="3" name="Title 2">
            <a:extLst>
              <a:ext uri="{FF2B5EF4-FFF2-40B4-BE49-F238E27FC236}">
                <a16:creationId xmlns="" xmlns:a16="http://schemas.microsoft.com/office/drawing/2014/main" id="{15E86559-EB46-42CB-B653-8427F5CDC7DD}"/>
              </a:ext>
            </a:extLst>
          </p:cNvPr>
          <p:cNvSpPr>
            <a:spLocks noGrp="1"/>
          </p:cNvSpPr>
          <p:nvPr>
            <p:ph type="title"/>
          </p:nvPr>
        </p:nvSpPr>
        <p:spPr>
          <a:xfrm>
            <a:off x="1484417" y="172848"/>
            <a:ext cx="10103324" cy="670300"/>
          </a:xfrm>
        </p:spPr>
        <p:txBody>
          <a:bodyPr>
            <a:noAutofit/>
          </a:bodyPr>
          <a:lstStyle/>
          <a:p>
            <a:pPr algn="ctr"/>
            <a:r>
              <a:rPr lang="en-US" sz="4000" dirty="0">
                <a:solidFill>
                  <a:srgbClr val="0070C0"/>
                </a:solidFill>
                <a:latin typeface="Algerian" pitchFamily="82" charset="0"/>
              </a:rPr>
              <a:t>LIGHTING AND LEVELS OF ILLUMINATION</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94</a:t>
            </a:fld>
            <a:endParaRPr lang="en-IN"/>
          </a:p>
        </p:txBody>
      </p:sp>
    </p:spTree>
    <p:extLst>
      <p:ext uri="{BB962C8B-B14F-4D97-AF65-F5344CB8AC3E}">
        <p14:creationId xmlns="" xmlns:p14="http://schemas.microsoft.com/office/powerpoint/2010/main" val="1849425562"/>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BF54D57-D9AA-438E-BD71-9356042CA498}"/>
              </a:ext>
            </a:extLst>
          </p:cNvPr>
          <p:cNvSpPr>
            <a:spLocks noGrp="1"/>
          </p:cNvSpPr>
          <p:nvPr>
            <p:ph idx="1"/>
          </p:nvPr>
        </p:nvSpPr>
        <p:spPr>
          <a:xfrm>
            <a:off x="1306286" y="498764"/>
            <a:ext cx="10390910" cy="5830784"/>
          </a:xfrm>
        </p:spPr>
        <p:txBody>
          <a:bodyPr>
            <a:noAutofit/>
          </a:bodyPr>
          <a:lstStyle/>
          <a:p>
            <a:pPr marL="109728" indent="0" algn="just">
              <a:lnSpc>
                <a:spcPct val="170000"/>
              </a:lnSpc>
            </a:pPr>
            <a:r>
              <a:rPr lang="en-US" sz="2000" dirty="0" smtClean="0">
                <a:latin typeface="Antique Olive" pitchFamily="34" charset="0"/>
              </a:rPr>
              <a:t>Where ceilings fans are provided, the bay sizes of a building which control fan point locations, play an important part. Fans normally cover an area of 9 cm2 to 10 m2 and therefore in general purpose of the buildings, for every part of a bay to be served by the ceiling fans, it is necessary that the bays shall be so designed that full number of fans could be suitably located for the bay, otherwise it will result in ill-ventilated pockets, in general, fans in long halls may be spaced at 3 m to 3.5 m in both the directions. </a:t>
            </a:r>
          </a:p>
          <a:p>
            <a:pPr marL="109728" indent="0" algn="just">
              <a:lnSpc>
                <a:spcPct val="170000"/>
              </a:lnSpc>
            </a:pPr>
            <a:r>
              <a:rPr lang="en-US" sz="2000" dirty="0" smtClean="0">
                <a:latin typeface="Antique Olive" pitchFamily="34" charset="0"/>
              </a:rPr>
              <a:t>If building modules do not lend themselves for proper positioning of the required number of ceiling fans, other types of fans, such as air circulators or bracket fans, would have to be employed for the areas uncovered by the ceiling, fans. For this, suitable electrical outlets shall be provided although result will be disproportionate to cost on account of fans. </a:t>
            </a:r>
            <a:endParaRPr lang="en-IN" sz="2000" dirty="0">
              <a:latin typeface="Antique Olive" pitchFamily="34" charset="0"/>
            </a:endParaRPr>
          </a:p>
        </p:txBody>
      </p:sp>
      <p:sp>
        <p:nvSpPr>
          <p:cNvPr id="3" name="Title 2">
            <a:extLst>
              <a:ext uri="{FF2B5EF4-FFF2-40B4-BE49-F238E27FC236}">
                <a16:creationId xmlns="" xmlns:a16="http://schemas.microsoft.com/office/drawing/2014/main" id="{06D5D1F3-0429-44A4-A991-1A2C01EE3DCB}"/>
              </a:ext>
            </a:extLst>
          </p:cNvPr>
          <p:cNvSpPr>
            <a:spLocks noGrp="1"/>
          </p:cNvSpPr>
          <p:nvPr>
            <p:ph type="title"/>
          </p:nvPr>
        </p:nvSpPr>
        <p:spPr>
          <a:xfrm>
            <a:off x="1957449" y="167760"/>
            <a:ext cx="8229600" cy="792162"/>
          </a:xfrm>
        </p:spPr>
        <p:txBody>
          <a:bodyPr>
            <a:normAutofit/>
          </a:bodyPr>
          <a:lstStyle/>
          <a:p>
            <a:pPr algn="ctr"/>
            <a:r>
              <a:rPr lang="en-IN" sz="4000" dirty="0" smtClean="0">
                <a:solidFill>
                  <a:srgbClr val="0070C0"/>
                </a:solidFill>
                <a:latin typeface="Algerian" pitchFamily="82" charset="0"/>
              </a:rPr>
              <a:t>FANNAGE</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95</a:t>
            </a:fld>
            <a:endParaRPr lang="en-IN"/>
          </a:p>
        </p:txBody>
      </p:sp>
    </p:spTree>
    <p:extLst>
      <p:ext uri="{BB962C8B-B14F-4D97-AF65-F5344CB8AC3E}">
        <p14:creationId xmlns="" xmlns:p14="http://schemas.microsoft.com/office/powerpoint/2010/main" val="2097654332"/>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17F8337-20C5-4174-8C5D-0C00C732F6A0}"/>
              </a:ext>
            </a:extLst>
          </p:cNvPr>
          <p:cNvSpPr>
            <a:spLocks noGrp="1"/>
          </p:cNvSpPr>
          <p:nvPr>
            <p:ph idx="1"/>
          </p:nvPr>
        </p:nvSpPr>
        <p:spPr>
          <a:xfrm>
            <a:off x="1389412" y="665018"/>
            <a:ext cx="9868395" cy="5961413"/>
          </a:xfrm>
        </p:spPr>
        <p:txBody>
          <a:bodyPr>
            <a:normAutofit/>
          </a:bodyPr>
          <a:lstStyle/>
          <a:p>
            <a:pPr>
              <a:lnSpc>
                <a:spcPct val="170000"/>
              </a:lnSpc>
            </a:pPr>
            <a:r>
              <a:rPr lang="en-US" dirty="0">
                <a:latin typeface="Antique Olive" pitchFamily="34" charset="0"/>
              </a:rPr>
              <a:t>Proper air circulations could be achieved either by larger number of smaller fans or smaller number of larger fans. The economics of the system as a whole should be a guiding factor is choosing the number and type of fans and their locations. </a:t>
            </a:r>
          </a:p>
          <a:p>
            <a:pPr>
              <a:lnSpc>
                <a:spcPct val="170000"/>
              </a:lnSpc>
            </a:pPr>
            <a:r>
              <a:rPr lang="en-US" dirty="0">
                <a:latin typeface="Antique Olive" pitchFamily="34" charset="0"/>
              </a:rPr>
              <a:t>Exhaust fans are necessary for spaces, such as community toilets, kitchens and canteens and go downs to provide the required number of air changes. Since the exhaust fans are located generally on the outer walls of a room,</a:t>
            </a:r>
          </a:p>
          <a:p>
            <a:pPr>
              <a:lnSpc>
                <a:spcPct val="170000"/>
              </a:lnSpc>
            </a:pPr>
            <a:r>
              <a:rPr lang="en-US" dirty="0">
                <a:latin typeface="Antique Olive" pitchFamily="34" charset="0"/>
              </a:rPr>
              <a:t> appropriate openings in such walls shall be provided for in the planning stage. </a:t>
            </a:r>
          </a:p>
          <a:p>
            <a:pPr>
              <a:lnSpc>
                <a:spcPct val="170000"/>
              </a:lnSpc>
            </a:pPr>
            <a:r>
              <a:rPr lang="en-US" dirty="0">
                <a:latin typeface="Antique Olive" pitchFamily="34" charset="0"/>
              </a:rPr>
              <a:t>Positioning of fans and light fittings shall be chosen to make these effective without causing shadows on the working planes. </a:t>
            </a:r>
            <a:endParaRPr lang="en-IN" dirty="0">
              <a:latin typeface="Antique Olive" pitchFamily="34" charset="0"/>
            </a:endParaRPr>
          </a:p>
        </p:txBody>
      </p:sp>
      <p:sp>
        <p:nvSpPr>
          <p:cNvPr id="3" name="Title 2">
            <a:extLst>
              <a:ext uri="{FF2B5EF4-FFF2-40B4-BE49-F238E27FC236}">
                <a16:creationId xmlns="" xmlns:a16="http://schemas.microsoft.com/office/drawing/2014/main" id="{227565DA-067E-4FFD-A709-C520D40BEA0E}"/>
              </a:ext>
            </a:extLst>
          </p:cNvPr>
          <p:cNvSpPr>
            <a:spLocks noGrp="1"/>
          </p:cNvSpPr>
          <p:nvPr>
            <p:ph type="title"/>
          </p:nvPr>
        </p:nvSpPr>
        <p:spPr>
          <a:xfrm>
            <a:off x="1981200" y="274638"/>
            <a:ext cx="8229600" cy="715962"/>
          </a:xfrm>
        </p:spPr>
        <p:txBody>
          <a:bodyPr>
            <a:normAutofit/>
          </a:bodyPr>
          <a:lstStyle/>
          <a:p>
            <a:pPr algn="ctr"/>
            <a:r>
              <a:rPr lang="en-IN" sz="4000" dirty="0">
                <a:solidFill>
                  <a:srgbClr val="0070C0"/>
                </a:solidFill>
                <a:latin typeface="Algerian" pitchFamily="82" charset="0"/>
              </a:rPr>
              <a:t>FANNAGE</a:t>
            </a:r>
          </a:p>
        </p:txBody>
      </p:sp>
      <p:sp>
        <p:nvSpPr>
          <p:cNvPr id="5" name="Slide Number Placeholder 4"/>
          <p:cNvSpPr>
            <a:spLocks noGrp="1"/>
          </p:cNvSpPr>
          <p:nvPr>
            <p:ph type="sldNum" sz="quarter" idx="12"/>
          </p:nvPr>
        </p:nvSpPr>
        <p:spPr/>
        <p:txBody>
          <a:bodyPr/>
          <a:lstStyle/>
          <a:p>
            <a:fld id="{443F5EDB-AB29-4AB1-A9D2-31D60AE98814}" type="slidenum">
              <a:rPr lang="en-IN" smtClean="0"/>
              <a:pPr/>
              <a:t>96</a:t>
            </a:fld>
            <a:endParaRPr lang="en-IN"/>
          </a:p>
        </p:txBody>
      </p:sp>
    </p:spTree>
    <p:extLst>
      <p:ext uri="{BB962C8B-B14F-4D97-AF65-F5344CB8AC3E}">
        <p14:creationId xmlns="" xmlns:p14="http://schemas.microsoft.com/office/powerpoint/2010/main" val="2746800058"/>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E28DB13-0566-4BB4-ACD8-9F08F0981457}"/>
              </a:ext>
            </a:extLst>
          </p:cNvPr>
          <p:cNvSpPr>
            <a:spLocks noGrp="1"/>
          </p:cNvSpPr>
          <p:nvPr>
            <p:ph idx="1"/>
          </p:nvPr>
        </p:nvSpPr>
        <p:spPr>
          <a:xfrm>
            <a:off x="534389" y="605641"/>
            <a:ext cx="11412188" cy="5807033"/>
          </a:xfrm>
        </p:spPr>
        <p:txBody>
          <a:bodyPr>
            <a:noAutofit/>
          </a:bodyPr>
          <a:lstStyle/>
          <a:p>
            <a:pPr marL="109728" indent="0"/>
            <a:r>
              <a:rPr lang="en-US" sz="2800" b="1" dirty="0">
                <a:latin typeface="Antique Olive" pitchFamily="34" charset="0"/>
              </a:rPr>
              <a:t>Central at point of commencement of supply:</a:t>
            </a:r>
          </a:p>
          <a:p>
            <a:pPr algn="just">
              <a:lnSpc>
                <a:spcPct val="150000"/>
              </a:lnSpc>
            </a:pPr>
            <a:r>
              <a:rPr lang="en-US" sz="2800" b="1" dirty="0">
                <a:latin typeface="Antique Olive" pitchFamily="34" charset="0"/>
              </a:rPr>
              <a:t> </a:t>
            </a:r>
            <a:r>
              <a:rPr lang="en-US" sz="2800" dirty="0">
                <a:latin typeface="Antique Olive" pitchFamily="34" charset="0"/>
              </a:rPr>
              <a:t>There shall be a circuit breaker or miniature circuit breakers or a linker switch on each live conductor of the supply mains at the point of entry. </a:t>
            </a:r>
            <a:endParaRPr lang="en-US" sz="2800" dirty="0" smtClean="0">
              <a:latin typeface="Antique Olive" pitchFamily="34" charset="0"/>
            </a:endParaRPr>
          </a:p>
          <a:p>
            <a:pPr algn="just">
              <a:lnSpc>
                <a:spcPct val="150000"/>
              </a:lnSpc>
            </a:pPr>
            <a:r>
              <a:rPr lang="en-US" sz="2800" dirty="0" smtClean="0">
                <a:latin typeface="Antique Olive" pitchFamily="34" charset="0"/>
              </a:rPr>
              <a:t>The </a:t>
            </a:r>
            <a:r>
              <a:rPr lang="en-US" sz="2800" dirty="0">
                <a:latin typeface="Antique Olive" pitchFamily="34" charset="0"/>
              </a:rPr>
              <a:t>wiring throughout the installation shall be such that there is no break in the neutral wire in the form of switch or fuse unit. </a:t>
            </a:r>
            <a:r>
              <a:rPr lang="en-US" sz="2800" dirty="0" smtClean="0">
                <a:latin typeface="Antique Olive" pitchFamily="34" charset="0"/>
              </a:rPr>
              <a:t>The </a:t>
            </a:r>
            <a:r>
              <a:rPr lang="en-US" sz="2800" dirty="0">
                <a:latin typeface="Antique Olive" pitchFamily="34" charset="0"/>
              </a:rPr>
              <a:t>neutral shall also be distinctly marked in this connection. Rule 32 (2) of Indian electricity Rules, 1956 shall also be referred. </a:t>
            </a:r>
            <a:endParaRPr lang="en-IN" sz="2800" dirty="0">
              <a:latin typeface="Antique Olive" pitchFamily="34" charset="0"/>
            </a:endParaRPr>
          </a:p>
        </p:txBody>
      </p:sp>
      <p:sp>
        <p:nvSpPr>
          <p:cNvPr id="3" name="Title 2">
            <a:extLst>
              <a:ext uri="{FF2B5EF4-FFF2-40B4-BE49-F238E27FC236}">
                <a16:creationId xmlns="" xmlns:a16="http://schemas.microsoft.com/office/drawing/2014/main" id="{C41FA8F6-2A82-459E-AB82-A26C6CDDB6D0}"/>
              </a:ext>
            </a:extLst>
          </p:cNvPr>
          <p:cNvSpPr>
            <a:spLocks noGrp="1"/>
          </p:cNvSpPr>
          <p:nvPr>
            <p:ph type="title"/>
          </p:nvPr>
        </p:nvSpPr>
        <p:spPr>
          <a:xfrm>
            <a:off x="403761" y="0"/>
            <a:ext cx="11788239" cy="741218"/>
          </a:xfrm>
        </p:spPr>
        <p:txBody>
          <a:bodyPr>
            <a:noAutofit/>
          </a:bodyPr>
          <a:lstStyle/>
          <a:p>
            <a:pPr algn="ctr"/>
            <a:r>
              <a:rPr lang="en-US" sz="4000" dirty="0">
                <a:solidFill>
                  <a:srgbClr val="0070C0"/>
                </a:solidFill>
                <a:latin typeface="Algerian" pitchFamily="82" charset="0"/>
              </a:rPr>
              <a:t>Reception and Distribution of Main Supply</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97</a:t>
            </a:fld>
            <a:endParaRPr lang="en-IN"/>
          </a:p>
        </p:txBody>
      </p:sp>
    </p:spTree>
    <p:extLst>
      <p:ext uri="{BB962C8B-B14F-4D97-AF65-F5344CB8AC3E}">
        <p14:creationId xmlns="" xmlns:p14="http://schemas.microsoft.com/office/powerpoint/2010/main" val="18006495"/>
      </p:ext>
    </p:extLst>
  </p:cSld>
  <p:clrMapOvr>
    <a:masterClrMapping/>
  </p:clrMapOvr>
  <p:transition spd="med" advTm="25000">
    <p:sndAc>
      <p:stSnd>
        <p:snd r:embed="rId2" name="bomb.wav" builtIn="1"/>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29295DD-3892-474B-864B-5B11CB32882B}"/>
              </a:ext>
            </a:extLst>
          </p:cNvPr>
          <p:cNvSpPr>
            <a:spLocks noGrp="1"/>
          </p:cNvSpPr>
          <p:nvPr>
            <p:ph idx="1"/>
          </p:nvPr>
        </p:nvSpPr>
        <p:spPr>
          <a:xfrm>
            <a:off x="1045029" y="1151906"/>
            <a:ext cx="10759044" cy="5706094"/>
          </a:xfrm>
        </p:spPr>
        <p:txBody>
          <a:bodyPr>
            <a:normAutofit/>
          </a:bodyPr>
          <a:lstStyle/>
          <a:p>
            <a:pPr>
              <a:lnSpc>
                <a:spcPct val="160000"/>
              </a:lnSpc>
            </a:pPr>
            <a:r>
              <a:rPr lang="en-US" sz="2400" dirty="0">
                <a:latin typeface="Antique Olive" pitchFamily="34" charset="0"/>
              </a:rPr>
              <a:t>The main switch shall be easily accessible and situated as near as practicable to the termination of service line. </a:t>
            </a:r>
          </a:p>
          <a:p>
            <a:pPr>
              <a:lnSpc>
                <a:spcPct val="160000"/>
              </a:lnSpc>
            </a:pPr>
            <a:r>
              <a:rPr lang="en-US" sz="2400" dirty="0">
                <a:latin typeface="Antique Olive" pitchFamily="34" charset="0"/>
              </a:rPr>
              <a:t>On the main switch, where the conductors include an earthed conductor of a </a:t>
            </a:r>
            <a:r>
              <a:rPr lang="en-US" sz="2400" dirty="0" smtClean="0">
                <a:latin typeface="Antique Olive" pitchFamily="34" charset="0"/>
              </a:rPr>
              <a:t>two wire </a:t>
            </a:r>
            <a:r>
              <a:rPr lang="en-US" sz="2400" dirty="0">
                <a:latin typeface="Antique Olive" pitchFamily="34" charset="0"/>
              </a:rPr>
              <a:t>system or an earthed neutral conductor of a multi-wire system of a conductor which is to be connected thereto an indication of a permanent nature shall be provided to identity the earthed neutral conductor. In this connection rule 32(1) of the Indian Electricity Rules, 1956 shall be referred. </a:t>
            </a:r>
            <a:endParaRPr lang="en-IN" sz="2400" dirty="0">
              <a:latin typeface="Antique Olive" pitchFamily="34" charset="0"/>
            </a:endParaRPr>
          </a:p>
        </p:txBody>
      </p:sp>
      <p:sp>
        <p:nvSpPr>
          <p:cNvPr id="3" name="Title 2">
            <a:extLst>
              <a:ext uri="{FF2B5EF4-FFF2-40B4-BE49-F238E27FC236}">
                <a16:creationId xmlns="" xmlns:a16="http://schemas.microsoft.com/office/drawing/2014/main" id="{DCA46449-BE67-40F9-A494-BAC1C3E58F53}"/>
              </a:ext>
            </a:extLst>
          </p:cNvPr>
          <p:cNvSpPr>
            <a:spLocks noGrp="1"/>
          </p:cNvSpPr>
          <p:nvPr>
            <p:ph type="title"/>
          </p:nvPr>
        </p:nvSpPr>
        <p:spPr>
          <a:xfrm>
            <a:off x="665018" y="0"/>
            <a:ext cx="11257808" cy="1270660"/>
          </a:xfrm>
        </p:spPr>
        <p:txBody>
          <a:bodyPr>
            <a:noAutofit/>
          </a:bodyPr>
          <a:lstStyle/>
          <a:p>
            <a:pPr algn="ctr"/>
            <a:r>
              <a:rPr lang="en-US" sz="4000" dirty="0">
                <a:solidFill>
                  <a:srgbClr val="0070C0"/>
                </a:solidFill>
                <a:latin typeface="Algerian" pitchFamily="82" charset="0"/>
              </a:rPr>
              <a:t>Central at point of commencement of </a:t>
            </a:r>
            <a:r>
              <a:rPr lang="en-US" sz="4000" dirty="0" smtClean="0">
                <a:solidFill>
                  <a:srgbClr val="0070C0"/>
                </a:solidFill>
                <a:latin typeface="Algerian" pitchFamily="82" charset="0"/>
              </a:rPr>
              <a:t>supply</a:t>
            </a:r>
            <a:endParaRPr lang="en-IN" sz="28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98</a:t>
            </a:fld>
            <a:endParaRPr lang="en-IN" dirty="0"/>
          </a:p>
        </p:txBody>
      </p:sp>
    </p:spTree>
    <p:extLst>
      <p:ext uri="{BB962C8B-B14F-4D97-AF65-F5344CB8AC3E}">
        <p14:creationId xmlns="" xmlns:p14="http://schemas.microsoft.com/office/powerpoint/2010/main" val="205574988"/>
      </p:ext>
    </p:extLst>
  </p:cSld>
  <p:clrMapOvr>
    <a:masterClrMapping/>
  </p:clrMapOvr>
  <p:transition spd="med" advTm="25000">
    <p:sndAc>
      <p:stSnd>
        <p:snd r:embed="rId2" name="bomb.wav" builtIn="1"/>
      </p:stSnd>
    </p:sndAc>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2407EF7-88D5-4F0C-A603-EDAE6793844D}"/>
              </a:ext>
            </a:extLst>
          </p:cNvPr>
          <p:cNvSpPr>
            <a:spLocks noGrp="1"/>
          </p:cNvSpPr>
          <p:nvPr>
            <p:ph idx="1"/>
          </p:nvPr>
        </p:nvSpPr>
        <p:spPr>
          <a:xfrm>
            <a:off x="890649" y="926275"/>
            <a:ext cx="10949050" cy="5474525"/>
          </a:xfrm>
        </p:spPr>
        <p:txBody>
          <a:bodyPr>
            <a:noAutofit/>
          </a:bodyPr>
          <a:lstStyle/>
          <a:p>
            <a:pPr>
              <a:lnSpc>
                <a:spcPct val="150000"/>
              </a:lnSpc>
            </a:pPr>
            <a:r>
              <a:rPr lang="en-US" sz="2800" dirty="0">
                <a:latin typeface="Antique Olive" pitchFamily="34" charset="0"/>
              </a:rPr>
              <a:t>Main and branch distribution boards shall be of any type mentioned in the above paras.</a:t>
            </a:r>
          </a:p>
          <a:p>
            <a:pPr>
              <a:lnSpc>
                <a:spcPct val="150000"/>
              </a:lnSpc>
            </a:pPr>
            <a:r>
              <a:rPr lang="en-US" sz="2800" dirty="0">
                <a:latin typeface="Antique Olive" pitchFamily="34" charset="0"/>
              </a:rPr>
              <a:t> Main distribution boards shall be provided with a switch or circuit-breaker on each pole of each circuit, fuse on the phase or live conductor and a link on the neutral or earthed conductor of each circuit. The switches shall always be linked. </a:t>
            </a:r>
            <a:endParaRPr lang="en-IN" sz="2800" dirty="0">
              <a:latin typeface="Antique Olive" pitchFamily="34" charset="0"/>
            </a:endParaRPr>
          </a:p>
        </p:txBody>
      </p:sp>
      <p:sp>
        <p:nvSpPr>
          <p:cNvPr id="3" name="Title 2">
            <a:extLst>
              <a:ext uri="{FF2B5EF4-FFF2-40B4-BE49-F238E27FC236}">
                <a16:creationId xmlns="" xmlns:a16="http://schemas.microsoft.com/office/drawing/2014/main" id="{A41E6833-42C3-4F58-A855-3F9F7F2BE27E}"/>
              </a:ext>
            </a:extLst>
          </p:cNvPr>
          <p:cNvSpPr>
            <a:spLocks noGrp="1"/>
          </p:cNvSpPr>
          <p:nvPr>
            <p:ph type="title"/>
          </p:nvPr>
        </p:nvSpPr>
        <p:spPr>
          <a:xfrm>
            <a:off x="1353786" y="190005"/>
            <a:ext cx="10257703" cy="1151906"/>
          </a:xfrm>
        </p:spPr>
        <p:txBody>
          <a:bodyPr>
            <a:noAutofit/>
          </a:bodyPr>
          <a:lstStyle/>
          <a:p>
            <a:r>
              <a:rPr lang="en-US" sz="4000" dirty="0">
                <a:solidFill>
                  <a:srgbClr val="0070C0"/>
                </a:solidFill>
                <a:latin typeface="Algerian" pitchFamily="82" charset="0"/>
              </a:rPr>
              <a:t>Main and Branch Distribution Boards</a:t>
            </a:r>
            <a:endParaRPr lang="en-IN" sz="4000" dirty="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fld id="{443F5EDB-AB29-4AB1-A9D2-31D60AE98814}" type="slidenum">
              <a:rPr lang="en-IN" smtClean="0"/>
              <a:pPr/>
              <a:t>99</a:t>
            </a:fld>
            <a:endParaRPr lang="en-IN"/>
          </a:p>
        </p:txBody>
      </p:sp>
    </p:spTree>
    <p:extLst>
      <p:ext uri="{BB962C8B-B14F-4D97-AF65-F5344CB8AC3E}">
        <p14:creationId xmlns="" xmlns:p14="http://schemas.microsoft.com/office/powerpoint/2010/main" val="534774100"/>
      </p:ext>
    </p:extLst>
  </p:cSld>
  <p:clrMapOvr>
    <a:masterClrMapping/>
  </p:clrMapOvr>
  <p:transition spd="med" advTm="25000">
    <p:sndAc>
      <p:stSnd>
        <p:snd r:embed="rId2" name="bomb.wav" builtIn="1"/>
      </p:stSnd>
    </p:sndAc>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532</TotalTime>
  <Words>10077</Words>
  <Application>Microsoft Office PowerPoint</Application>
  <PresentationFormat>Custom</PresentationFormat>
  <Paragraphs>936</Paragraphs>
  <Slides>120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2" baseType="lpstr">
      <vt:lpstr>Wisp</vt:lpstr>
      <vt:lpstr>Worksheet</vt:lpstr>
      <vt:lpstr>Pradhan Mantri Awas Yojana Housing for All (Urban)  In AP state</vt:lpstr>
      <vt:lpstr>Quality Assurance For Finishing Works</vt:lpstr>
      <vt:lpstr>REGISTERS TO BE INSPECTED DURING Q.C INSPECTIONS</vt:lpstr>
      <vt:lpstr>Slide 4</vt:lpstr>
      <vt:lpstr>Slide 5</vt:lpstr>
      <vt:lpstr>Slide 6</vt:lpstr>
      <vt:lpstr>Slide 7</vt:lpstr>
      <vt:lpstr>THIRD PARTY RESULTS TO BE VERIFIED DURING QC INSPECTION</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Flooring</vt:lpstr>
      <vt:lpstr>Flooring</vt:lpstr>
      <vt:lpstr>Flooring</vt:lpstr>
      <vt:lpstr>QC Tests to check the quality of Tiles. </vt:lpstr>
      <vt:lpstr>Cladding/Dado Work Preparation of Surface</vt:lpstr>
      <vt:lpstr>Cladding/Dado Work Preparation of Surface</vt:lpstr>
      <vt:lpstr>PROCEDURE FOR DADO WORK</vt:lpstr>
      <vt:lpstr>FLOORING &amp; DADO WORK –DO’S AND DON’T’S</vt:lpstr>
      <vt:lpstr>FLOORING &amp; DADO WORK –DO’S AND DON’T’S</vt:lpstr>
      <vt:lpstr>FLOORING &amp; DADO WORK –DO’S AND DON’T’S</vt:lpstr>
      <vt:lpstr>FLOORING &amp; DADO WORK –DO’S AND DON’T’S</vt:lpstr>
      <vt:lpstr>QC Check List TILE FLOORING AND DADO </vt:lpstr>
      <vt:lpstr>Inspection checklists for Water Proofing</vt:lpstr>
      <vt:lpstr>DOORS &amp; WINDOWS </vt:lpstr>
      <vt:lpstr>Wooden Doorframe Test for bending:- </vt:lpstr>
      <vt:lpstr>FLUSH DOOR SHUTTERS </vt:lpstr>
      <vt:lpstr>Flush Doors  Test for Bending:- </vt:lpstr>
      <vt:lpstr>Main Entrance Door of size                              0.90 x 2.00 Mts.</vt:lpstr>
      <vt:lpstr>Flush Door Shutter</vt:lpstr>
      <vt:lpstr>Flush Door Shutter </vt:lpstr>
      <vt:lpstr>Acceptance Tests for flush door shutter</vt:lpstr>
      <vt:lpstr>Tests on Flush Shutters</vt:lpstr>
      <vt:lpstr>Tests on Flush Shutters</vt:lpstr>
      <vt:lpstr>Tests on Flush Shutters</vt:lpstr>
      <vt:lpstr>Tests on Flush Shutters</vt:lpstr>
      <vt:lpstr>Tests on Flush Shutters</vt:lpstr>
      <vt:lpstr>Tests on Flush Shutters</vt:lpstr>
      <vt:lpstr>Flush Doors  Test for Bending:- </vt:lpstr>
      <vt:lpstr>POINTS TO BE CHECKED IN FLUSH DOOR SHUTTER</vt:lpstr>
      <vt:lpstr>Providing Door of size 0.90 x 2.00m     for Bed Room Door</vt:lpstr>
      <vt:lpstr>Providing Door of size 0.90 x 2.00m     for Bed Room Door</vt:lpstr>
      <vt:lpstr>M.S. HOLLOW RECTANGULAR DOOR FRAMES </vt:lpstr>
      <vt:lpstr>Galvanized Steel powder Coated Door Frame</vt:lpstr>
      <vt:lpstr>Galvanized Steel powder Coated Door Frame</vt:lpstr>
      <vt:lpstr>Galvanized Steel powder Coated Door Frame</vt:lpstr>
      <vt:lpstr>Window size 0.90 x 1.20 Mts for Living and Bed Rooms.</vt:lpstr>
      <vt:lpstr>Window size 0.90 x 1.20 Mts for Living and Bed Rooms</vt:lpstr>
      <vt:lpstr>Window size 0.90 x 1.20 Mts for Living and Bed Rooms.</vt:lpstr>
      <vt:lpstr>Window size 0.90 x 1.20 Mts for Living and Bed Rooms</vt:lpstr>
      <vt:lpstr>Window size 0.90 x 1.20 Mts for Living and Bed Rooms.</vt:lpstr>
      <vt:lpstr>Window size 0.90 x 1.20 Mts for Living and Bed Rooms</vt:lpstr>
      <vt:lpstr>AS per IS 513 for the COLD REDUCED LOW CARBON STEEL SHEET AND STRIP</vt:lpstr>
      <vt:lpstr>AS per IS 513 for the COLD REDUCED LOW CARBON STEEL SHEET AND STRIP</vt:lpstr>
      <vt:lpstr>AS per IS 513 for the COLD REDUCED LOW CARBON STEEL SHEET AND STRIP</vt:lpstr>
      <vt:lpstr>AS per IS 513 for the COLD REDUCED LOW CARBON STEEL SHEET AND STRIP</vt:lpstr>
      <vt:lpstr>AS per IS 513 for the COLD REDUCED LOW CARBON STEEL SHEET AND STRIP</vt:lpstr>
      <vt:lpstr>Window size 0.90 x 1.20 Mts for Living and Bed Rooms</vt:lpstr>
      <vt:lpstr>Basics of Plumbing System</vt:lpstr>
      <vt:lpstr>Basics of Water supply system</vt:lpstr>
      <vt:lpstr>Basics Sanitary and Drainage systems</vt:lpstr>
      <vt:lpstr>Plumbing Fixtures and Pipes</vt:lpstr>
      <vt:lpstr>PROCEDURE FOR LAYING VERTICAL Water Supply Lines</vt:lpstr>
      <vt:lpstr>Procedure of internal plumbing (Concealed type)</vt:lpstr>
      <vt:lpstr>Procedure of internal plumbing (Concealed type)</vt:lpstr>
      <vt:lpstr>Procedure of internal plumbing (Concealed type)</vt:lpstr>
      <vt:lpstr>Procedure of internal plumbing</vt:lpstr>
      <vt:lpstr>Inspection checklists for Plumbing &amp; Water Supply</vt:lpstr>
      <vt:lpstr>PLUMBING &amp; WATER SUPPLY</vt:lpstr>
      <vt:lpstr>DRAINAGE WORKS</vt:lpstr>
      <vt:lpstr>Inspection checklists for Drains</vt:lpstr>
      <vt:lpstr>Inspection checklists for Drains</vt:lpstr>
      <vt:lpstr>Inspection checklists for Drains</vt:lpstr>
      <vt:lpstr>HOUSE WIRING</vt:lpstr>
      <vt:lpstr>Layout and Installation Drawing</vt:lpstr>
      <vt:lpstr>VOLTAGE AND FREQUENCY OF SUPPLY</vt:lpstr>
      <vt:lpstr>Electrical Installation </vt:lpstr>
      <vt:lpstr>RATINGS</vt:lpstr>
      <vt:lpstr>LIGHTING AND LEVELS OF ILLUMINATION</vt:lpstr>
      <vt:lpstr>LIGHTING AND LEVELS OF ILLUMINATION</vt:lpstr>
      <vt:lpstr>LIGHTING AND LEVELS OF ILLUMINATION</vt:lpstr>
      <vt:lpstr>FANNAGE</vt:lpstr>
      <vt:lpstr>FANNAGE</vt:lpstr>
      <vt:lpstr>Reception and Distribution of Main Supply</vt:lpstr>
      <vt:lpstr>Central at point of commencement of supply</vt:lpstr>
      <vt:lpstr>Main and Branch Distribution Boards</vt:lpstr>
      <vt:lpstr>Branch Distribution Boards</vt:lpstr>
      <vt:lpstr>Branch Distribution Boards</vt:lpstr>
      <vt:lpstr>Wiring</vt:lpstr>
      <vt:lpstr>Wiring</vt:lpstr>
      <vt:lpstr>Selection of Size of Conductor</vt:lpstr>
      <vt:lpstr>Conductors</vt:lpstr>
      <vt:lpstr>Flexible Cables and Flexible Cords:</vt:lpstr>
      <vt:lpstr>Checklist for Electrical Work:</vt:lpstr>
      <vt:lpstr>Checklist for Electrical Work</vt:lpstr>
      <vt:lpstr>Checklist for Electrical Work</vt:lpstr>
      <vt:lpstr>Testing of Electrical Wiring Work</vt:lpstr>
      <vt:lpstr>Checking of Fuses:</vt:lpstr>
      <vt:lpstr>Polarity Test (For single pole Switches)</vt:lpstr>
      <vt:lpstr>Testing for Effectiveness of Earth Continuity</vt:lpstr>
      <vt:lpstr>Insulation Test:</vt:lpstr>
      <vt:lpstr>Insulation Test</vt:lpstr>
      <vt:lpstr>Protection against overload causes</vt:lpstr>
      <vt:lpstr>INTERNAL ELECTRICAL WORKS   GENERAL</vt:lpstr>
      <vt:lpstr>INTERNAL ELECTRICAL WORKS SURFACE CONDUIT WIRING / CONCEALED CONDUIT WIRING</vt:lpstr>
      <vt:lpstr> CHECK LIST FOR EARTHING </vt:lpstr>
      <vt:lpstr>MAIN AND DISTRIBUTION BOARDS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 QC</dc:creator>
  <cp:lastModifiedBy>TOQC VJA</cp:lastModifiedBy>
  <cp:revision>100</cp:revision>
  <dcterms:created xsi:type="dcterms:W3CDTF">2018-06-18T06:50:15Z</dcterms:created>
  <dcterms:modified xsi:type="dcterms:W3CDTF">2018-06-19T08:15:14Z</dcterms:modified>
</cp:coreProperties>
</file>